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63" r:id="rId4"/>
    <p:sldId id="262" r:id="rId5"/>
    <p:sldId id="446" r:id="rId6"/>
    <p:sldId id="447" r:id="rId7"/>
    <p:sldId id="448" r:id="rId8"/>
    <p:sldId id="394" r:id="rId9"/>
    <p:sldId id="449" r:id="rId10"/>
    <p:sldId id="450" r:id="rId11"/>
    <p:sldId id="451" r:id="rId12"/>
    <p:sldId id="452" r:id="rId13"/>
    <p:sldId id="345" r:id="rId14"/>
    <p:sldId id="453" r:id="rId15"/>
    <p:sldId id="454" r:id="rId16"/>
    <p:sldId id="455" r:id="rId17"/>
    <p:sldId id="285" r:id="rId18"/>
    <p:sldId id="456" r:id="rId19"/>
    <p:sldId id="457" r:id="rId20"/>
    <p:sldId id="458" r:id="rId21"/>
    <p:sldId id="259" r:id="rId22"/>
    <p:sldId id="260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1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19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23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9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5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0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21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2.docx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o_do_Microsoft_Word23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4.xml"/><Relationship Id="rId3" Type="http://schemas.openxmlformats.org/officeDocument/2006/relationships/oleObject" Target="../embeddings/oleObject1.bin"/><Relationship Id="rId7" Type="http://schemas.openxmlformats.org/officeDocument/2006/relationships/slide" Target="slide21.xml"/><Relationship Id="rId12" Type="http://schemas.openxmlformats.org/officeDocument/2006/relationships/slide" Target="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22.xml"/><Relationship Id="rId11" Type="http://schemas.openxmlformats.org/officeDocument/2006/relationships/slide" Target="slide17.xml"/><Relationship Id="rId5" Type="http://schemas.openxmlformats.org/officeDocument/2006/relationships/image" Target="../media/image2.emf"/><Relationship Id="rId15" Type="http://schemas.openxmlformats.org/officeDocument/2006/relationships/slide" Target="slide26.xml"/><Relationship Id="rId10" Type="http://schemas.openxmlformats.org/officeDocument/2006/relationships/slide" Target="slide13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8.xml"/><Relationship Id="rId14" Type="http://schemas.openxmlformats.org/officeDocument/2006/relationships/slide" Target="slide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Documento_do_Microsoft_Word2.docx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3.docx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4.docx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5.docx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19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Odmocniny II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305888"/>
              </p:ext>
            </p:extLst>
          </p:nvPr>
        </p:nvGraphicFramePr>
        <p:xfrm>
          <a:off x="286892" y="251069"/>
          <a:ext cx="8948738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77" name="Documento" r:id="rId4" imgW="8948724" imgH="6615878" progId="Word.Document.12">
                  <p:embed/>
                </p:oleObj>
              </mc:Choice>
              <mc:Fallback>
                <p:oleObj name="Documento" r:id="rId4" imgW="8948724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92" y="251069"/>
                        <a:ext cx="8948738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08520" y="3943782"/>
            <a:ext cx="8280920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9703" y="5733256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Výraz pod odmocninou lze odmocnit částečně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868144" y="1902393"/>
            <a:ext cx="3024461" cy="1651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3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305888"/>
              </p:ext>
            </p:extLst>
          </p:nvPr>
        </p:nvGraphicFramePr>
        <p:xfrm>
          <a:off x="286892" y="251069"/>
          <a:ext cx="8948738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0" name="Documento" r:id="rId4" imgW="8948724" imgH="6615878" progId="Word.Document.12">
                  <p:embed/>
                </p:oleObj>
              </mc:Choice>
              <mc:Fallback>
                <p:oleObj name="Documento" r:id="rId4" imgW="8948724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92" y="251069"/>
                        <a:ext cx="8948738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08520" y="3943782"/>
            <a:ext cx="8280920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9703" y="5733256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 rozepsání lze odmocnit dva ze tří činitelů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964613" y="2071628"/>
            <a:ext cx="666429" cy="1651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1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305888"/>
              </p:ext>
            </p:extLst>
          </p:nvPr>
        </p:nvGraphicFramePr>
        <p:xfrm>
          <a:off x="286892" y="251069"/>
          <a:ext cx="8948738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24" name="Documento" r:id="rId4" imgW="8948724" imgH="6615878" progId="Word.Document.12">
                  <p:embed/>
                </p:oleObj>
              </mc:Choice>
              <mc:Fallback>
                <p:oleObj name="Documento" r:id="rId4" imgW="8948724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92" y="251069"/>
                        <a:ext cx="8948738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08520" y="4869160"/>
            <a:ext cx="8280920" cy="2891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9703" y="5733256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Výsledek můžeme zapsat například v tomto tvaru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964613" y="2071628"/>
            <a:ext cx="666429" cy="1651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3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570046"/>
              </p:ext>
            </p:extLst>
          </p:nvPr>
        </p:nvGraphicFramePr>
        <p:xfrm>
          <a:off x="148654" y="246459"/>
          <a:ext cx="8959850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8" name="Documento" r:id="rId4" imgW="8960600" imgH="6639665" progId="Word.Document.12">
                  <p:embed/>
                </p:oleObj>
              </mc:Choice>
              <mc:Fallback>
                <p:oleObj name="Documento" r:id="rId4" imgW="8960600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54" y="246459"/>
                        <a:ext cx="8959850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2204864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51520" y="400506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Součin pod odmocnítkem lze upravit – sečíst exponenty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1196752"/>
            <a:ext cx="5760640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6636"/>
              </p:ext>
            </p:extLst>
          </p:nvPr>
        </p:nvGraphicFramePr>
        <p:xfrm>
          <a:off x="148654" y="246459"/>
          <a:ext cx="8959850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8" name="Documento" r:id="rId4" imgW="8960600" imgH="6639665" progId="Word.Document.12">
                  <p:embed/>
                </p:oleObj>
              </mc:Choice>
              <mc:Fallback>
                <p:oleObj name="Documento" r:id="rId4" imgW="8960600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54" y="246459"/>
                        <a:ext cx="8959850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2204864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51520" y="400506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Tento výraz lze odmocnit částečně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788024" y="1196752"/>
            <a:ext cx="3960440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874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6636"/>
              </p:ext>
            </p:extLst>
          </p:nvPr>
        </p:nvGraphicFramePr>
        <p:xfrm>
          <a:off x="148654" y="246459"/>
          <a:ext cx="8959850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2" name="Documento" r:id="rId4" imgW="8960600" imgH="6639665" progId="Word.Document.12">
                  <p:embed/>
                </p:oleObj>
              </mc:Choice>
              <mc:Fallback>
                <p:oleObj name="Documento" r:id="rId4" imgW="8960600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54" y="246459"/>
                        <a:ext cx="8959850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2204864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51520" y="400506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Při rozepsání na součin vidíme, že dva činitele lze odmocnit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196752"/>
            <a:ext cx="1368152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4181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6636"/>
              </p:ext>
            </p:extLst>
          </p:nvPr>
        </p:nvGraphicFramePr>
        <p:xfrm>
          <a:off x="148654" y="246459"/>
          <a:ext cx="8959850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797" name="Documento" r:id="rId4" imgW="8960600" imgH="6639665" progId="Word.Document.12">
                  <p:embed/>
                </p:oleObj>
              </mc:Choice>
              <mc:Fallback>
                <p:oleObj name="Documento" r:id="rId4" imgW="8960600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54" y="246459"/>
                        <a:ext cx="8959850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2420888"/>
            <a:ext cx="8748464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51520" y="400506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Výsledek zapíšeme například v tomto pořadí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426966" y="4565979"/>
            <a:ext cx="1368152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204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19097"/>
              </p:ext>
            </p:extLst>
          </p:nvPr>
        </p:nvGraphicFramePr>
        <p:xfrm>
          <a:off x="315912" y="292496"/>
          <a:ext cx="8864600" cy="659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o" r:id="rId4" imgW="8864152" imgH="6592450" progId="Word.Document.12">
                  <p:embed/>
                </p:oleObj>
              </mc:Choice>
              <mc:Fallback>
                <p:oleObj name="Documento" r:id="rId4" imgW="8864152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912" y="292496"/>
                        <a:ext cx="8864600" cy="659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9700" y="3068960"/>
            <a:ext cx="8352928" cy="4182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79512" y="4077072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Pod odmocnítkem lze násobit čísla u prvního sčítance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5163" y="1447123"/>
            <a:ext cx="3668725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19097"/>
              </p:ext>
            </p:extLst>
          </p:nvPr>
        </p:nvGraphicFramePr>
        <p:xfrm>
          <a:off x="315912" y="292496"/>
          <a:ext cx="8864600" cy="659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20" name="Documento" r:id="rId4" imgW="8864152" imgH="6592450" progId="Word.Document.12">
                  <p:embed/>
                </p:oleObj>
              </mc:Choice>
              <mc:Fallback>
                <p:oleObj name="Documento" r:id="rId4" imgW="8864152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912" y="292496"/>
                        <a:ext cx="8864600" cy="659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9700" y="3068960"/>
            <a:ext cx="8352928" cy="4182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86892" y="5013176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Výrazy stejného typu lze sčítat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220072" y="109584"/>
            <a:ext cx="161585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19097"/>
              </p:ext>
            </p:extLst>
          </p:nvPr>
        </p:nvGraphicFramePr>
        <p:xfrm>
          <a:off x="315912" y="292496"/>
          <a:ext cx="8864600" cy="659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44" name="Documento" r:id="rId4" imgW="8864152" imgH="6592450" progId="Word.Document.12">
                  <p:embed/>
                </p:oleObj>
              </mc:Choice>
              <mc:Fallback>
                <p:oleObj name="Documento" r:id="rId4" imgW="8864152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912" y="292496"/>
                        <a:ext cx="8864600" cy="659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9194" y="3965580"/>
            <a:ext cx="8352928" cy="3102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86892" y="5013176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Obě části výrazu lze odmocnit - provedeme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120528" y="2559224"/>
            <a:ext cx="161585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9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Odmocniny II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19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VY_32_INOVACE_1_2_19_KUP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17.9.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19097"/>
              </p:ext>
            </p:extLst>
          </p:nvPr>
        </p:nvGraphicFramePr>
        <p:xfrm>
          <a:off x="315912" y="292496"/>
          <a:ext cx="8864600" cy="659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68" name="Documento" r:id="rId4" imgW="8864152" imgH="6592450" progId="Word.Document.12">
                  <p:embed/>
                </p:oleObj>
              </mc:Choice>
              <mc:Fallback>
                <p:oleObj name="Documento" r:id="rId4" imgW="8864152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912" y="292496"/>
                        <a:ext cx="8864600" cy="659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9194" y="3965580"/>
            <a:ext cx="8352928" cy="3102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86892" y="5013176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Máme výsledek úpravy, podmínka vzhledem k sudým mocninám žádná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00192" y="2826500"/>
            <a:ext cx="161585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9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84175" y="491951"/>
          <a:ext cx="8650288" cy="632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Dokument" r:id="rId4" imgW="8649593" imgH="6321245" progId="Word.Document.12">
                  <p:embed/>
                </p:oleObj>
              </mc:Choice>
              <mc:Fallback>
                <p:oleObj name="Dokument" r:id="rId4" imgW="8649593" imgH="6321245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491951"/>
                        <a:ext cx="8650288" cy="632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171656" y="26010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868129"/>
              </p:ext>
            </p:extLst>
          </p:nvPr>
        </p:nvGraphicFramePr>
        <p:xfrm>
          <a:off x="220662" y="198264"/>
          <a:ext cx="8959850" cy="661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Documento" r:id="rId4" imgW="8960600" imgH="6615878" progId="Word.Document.12">
                  <p:embed/>
                </p:oleObj>
              </mc:Choice>
              <mc:Fallback>
                <p:oleObj name="Documento" r:id="rId4" imgW="896060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662" y="198264"/>
                        <a:ext cx="8959850" cy="661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065425"/>
              </p:ext>
            </p:extLst>
          </p:nvPr>
        </p:nvGraphicFramePr>
        <p:xfrm>
          <a:off x="223837" y="222647"/>
          <a:ext cx="8956675" cy="666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Documento" r:id="rId4" imgW="8957361" imgH="6663093" progId="Word.Document.12">
                  <p:embed/>
                </p:oleObj>
              </mc:Choice>
              <mc:Fallback>
                <p:oleObj name="Documento" r:id="rId4" imgW="8957361" imgH="6663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837" y="222647"/>
                        <a:ext cx="8956675" cy="666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83693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191927"/>
              </p:ext>
            </p:extLst>
          </p:nvPr>
        </p:nvGraphicFramePr>
        <p:xfrm>
          <a:off x="339725" y="339725"/>
          <a:ext cx="10879138" cy="804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Documento" r:id="rId4" imgW="8841840" imgH="6545235" progId="Word.Document.12">
                  <p:embed/>
                </p:oleObj>
              </mc:Choice>
              <mc:Fallback>
                <p:oleObj name="Documento" r:id="rId4" imgW="8841840" imgH="65452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725" y="339725"/>
                        <a:ext cx="10879138" cy="804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251297" y="98176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494274"/>
              </p:ext>
            </p:extLst>
          </p:nvPr>
        </p:nvGraphicFramePr>
        <p:xfrm>
          <a:off x="200025" y="174451"/>
          <a:ext cx="8980487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Documento" r:id="rId4" imgW="8980753" imgH="6639665" progId="Word.Document.12">
                  <p:embed/>
                </p:oleObj>
              </mc:Choice>
              <mc:Fallback>
                <p:oleObj name="Documento" r:id="rId4" imgW="8980753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0025" y="174451"/>
                        <a:ext cx="8980487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351799"/>
              </p:ext>
            </p:extLst>
          </p:nvPr>
        </p:nvGraphicFramePr>
        <p:xfrm>
          <a:off x="1290687" y="905644"/>
          <a:ext cx="8897937" cy="662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o" r:id="rId4" imgW="8897261" imgH="6628132" progId="Word.Document.12">
                  <p:embed/>
                </p:oleObj>
              </mc:Choice>
              <mc:Fallback>
                <p:oleObj name="Documento" r:id="rId4" imgW="8897261" imgH="66281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0687" y="905644"/>
                        <a:ext cx="8897937" cy="662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93612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1052413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34888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86104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530120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2" action="ppaction://hlinksldjump"/>
          </p:cNvPr>
          <p:cNvSpPr/>
          <p:nvPr/>
        </p:nvSpPr>
        <p:spPr>
          <a:xfrm rot="10800000">
            <a:off x="323528" y="83671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3" action="ppaction://hlinksldjump"/>
          </p:cNvPr>
          <p:cNvSpPr/>
          <p:nvPr/>
        </p:nvSpPr>
        <p:spPr>
          <a:xfrm rot="10800000">
            <a:off x="323528" y="227687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4" action="ppaction://hlinksldjump"/>
          </p:cNvPr>
          <p:cNvSpPr/>
          <p:nvPr/>
        </p:nvSpPr>
        <p:spPr>
          <a:xfrm rot="10800000">
            <a:off x="322759" y="371703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5" action="ppaction://hlinksldjump"/>
          </p:cNvPr>
          <p:cNvSpPr/>
          <p:nvPr/>
        </p:nvSpPr>
        <p:spPr>
          <a:xfrm rot="10800000">
            <a:off x="322759" y="5372893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166802"/>
              </p:ext>
            </p:extLst>
          </p:nvPr>
        </p:nvGraphicFramePr>
        <p:xfrm>
          <a:off x="363538" y="222250"/>
          <a:ext cx="10937875" cy="810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o" r:id="rId5" imgW="8887544" imgH="6592450" progId="Word.Document.12">
                  <p:embed/>
                </p:oleObj>
              </mc:Choice>
              <mc:Fallback>
                <p:oleObj name="Documento" r:id="rId5" imgW="8887544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38" y="222250"/>
                        <a:ext cx="10937875" cy="810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1479" y="3717032"/>
            <a:ext cx="8352928" cy="348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82553" y="4769963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Součin odmocnin přepíšeme na odmocninu součinu</a:t>
            </a:r>
          </a:p>
          <a:p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843808" y="2166305"/>
            <a:ext cx="4392488" cy="1334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257290"/>
              </p:ext>
            </p:extLst>
          </p:nvPr>
        </p:nvGraphicFramePr>
        <p:xfrm>
          <a:off x="363538" y="222250"/>
          <a:ext cx="10937875" cy="810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0" name="Documento" r:id="rId5" imgW="8887544" imgH="6592450" progId="Word.Document.12">
                  <p:embed/>
                </p:oleObj>
              </mc:Choice>
              <mc:Fallback>
                <p:oleObj name="Documento" r:id="rId5" imgW="8887544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38" y="222250"/>
                        <a:ext cx="10937875" cy="810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1479" y="3717032"/>
            <a:ext cx="8352928" cy="348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82553" y="4769963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Násobíme čísla, lze krátit proměnnou</a:t>
            </a:r>
          </a:p>
          <a:p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860032" y="1989616"/>
            <a:ext cx="4392488" cy="1646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8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257290"/>
              </p:ext>
            </p:extLst>
          </p:nvPr>
        </p:nvGraphicFramePr>
        <p:xfrm>
          <a:off x="363538" y="222250"/>
          <a:ext cx="10937875" cy="810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4" name="Documento" r:id="rId5" imgW="8887544" imgH="6592450" progId="Word.Document.12">
                  <p:embed/>
                </p:oleObj>
              </mc:Choice>
              <mc:Fallback>
                <p:oleObj name="Documento" r:id="rId5" imgW="8887544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38" y="222250"/>
                        <a:ext cx="10937875" cy="810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1479" y="3717032"/>
            <a:ext cx="8352928" cy="348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82553" y="4769963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Pod odmocninou je číslo, které lze odmocnit</a:t>
            </a:r>
          </a:p>
          <a:p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444208" y="2100164"/>
            <a:ext cx="2160240" cy="1646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6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257290"/>
              </p:ext>
            </p:extLst>
          </p:nvPr>
        </p:nvGraphicFramePr>
        <p:xfrm>
          <a:off x="363538" y="222250"/>
          <a:ext cx="10937875" cy="810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28" name="Documento" r:id="rId5" imgW="8887544" imgH="6592450" progId="Word.Document.12">
                  <p:embed/>
                </p:oleObj>
              </mc:Choice>
              <mc:Fallback>
                <p:oleObj name="Documento" r:id="rId5" imgW="8887544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38" y="222250"/>
                        <a:ext cx="10937875" cy="810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1479" y="3717032"/>
            <a:ext cx="8352928" cy="348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82553" y="4769963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Výsledkem úpravy je číslo</a:t>
            </a:r>
          </a:p>
          <a:p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596336" y="2100164"/>
            <a:ext cx="1008112" cy="1646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6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014439"/>
              </p:ext>
            </p:extLst>
          </p:nvPr>
        </p:nvGraphicFramePr>
        <p:xfrm>
          <a:off x="286892" y="251069"/>
          <a:ext cx="8948738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1" name="Documento" r:id="rId4" imgW="8948724" imgH="6615878" progId="Word.Document.12">
                  <p:embed/>
                </p:oleObj>
              </mc:Choice>
              <mc:Fallback>
                <p:oleObj name="Documento" r:id="rId4" imgW="8948724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92" y="251069"/>
                        <a:ext cx="8948738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08520" y="3943782"/>
            <a:ext cx="8280920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TextovéPole 9"/>
              <p:cNvSpPr txBox="1">
                <a:spLocks noChangeArrowheads="1"/>
              </p:cNvSpPr>
              <p:nvPr/>
            </p:nvSpPr>
            <p:spPr bwMode="auto">
              <a:xfrm>
                <a:off x="469703" y="5733256"/>
                <a:ext cx="8136904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Výraz má smysl pro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&gt;0,</m:t>
                    </m:r>
                  </m:oMath>
                </a14:m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podíl odmocnin převedeme</a:t>
                </a:r>
              </a:p>
              <a:p>
                <a:r>
                  <a:rPr lang="cs-CZ" sz="2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na   odmocninu podílu</a:t>
                </a:r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17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703" y="5733256"/>
                <a:ext cx="8136904" cy="707886"/>
              </a:xfrm>
              <a:prstGeom prst="rect">
                <a:avLst/>
              </a:prstGeom>
              <a:blipFill rotWithShape="0">
                <a:blip r:embed="rId7"/>
                <a:stretch>
                  <a:fillRect t="-4274" b="-1367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2265066" y="1902393"/>
            <a:ext cx="6699547" cy="1651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305888"/>
              </p:ext>
            </p:extLst>
          </p:nvPr>
        </p:nvGraphicFramePr>
        <p:xfrm>
          <a:off x="286892" y="251069"/>
          <a:ext cx="8948738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2" name="Documento" r:id="rId4" imgW="8948724" imgH="6615878" progId="Word.Document.12">
                  <p:embed/>
                </p:oleObj>
              </mc:Choice>
              <mc:Fallback>
                <p:oleObj name="Documento" r:id="rId4" imgW="8948724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92" y="251069"/>
                        <a:ext cx="8948738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08520" y="3943782"/>
            <a:ext cx="8280920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9703" y="5733256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Lze krácením upravit zlomek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283968" y="1902393"/>
            <a:ext cx="4608637" cy="1651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7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241</Words>
  <Application>Microsoft Office PowerPoint</Application>
  <PresentationFormat>Předvádění na obrazovce (4:3)</PresentationFormat>
  <Paragraphs>100</Paragraphs>
  <Slides>26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Times New Roman</vt:lpstr>
      <vt:lpstr>Motiv sady Office</vt:lpstr>
      <vt:lpstr>Documento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144</cp:revision>
  <dcterms:created xsi:type="dcterms:W3CDTF">2013-03-31T20:11:56Z</dcterms:created>
  <dcterms:modified xsi:type="dcterms:W3CDTF">2014-06-15T17:22:28Z</dcterms:modified>
</cp:coreProperties>
</file>