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63" r:id="rId4"/>
    <p:sldId id="262" r:id="rId5"/>
    <p:sldId id="446" r:id="rId6"/>
    <p:sldId id="447" r:id="rId7"/>
    <p:sldId id="448" r:id="rId8"/>
    <p:sldId id="394" r:id="rId9"/>
    <p:sldId id="449" r:id="rId10"/>
    <p:sldId id="450" r:id="rId11"/>
    <p:sldId id="451" r:id="rId12"/>
    <p:sldId id="452" r:id="rId13"/>
    <p:sldId id="345" r:id="rId14"/>
    <p:sldId id="453" r:id="rId15"/>
    <p:sldId id="454" r:id="rId16"/>
    <p:sldId id="455" r:id="rId17"/>
    <p:sldId id="285" r:id="rId18"/>
    <p:sldId id="456" r:id="rId19"/>
    <p:sldId id="457" r:id="rId20"/>
    <p:sldId id="458" r:id="rId21"/>
    <p:sldId id="259" r:id="rId22"/>
    <p:sldId id="260" r:id="rId23"/>
    <p:sldId id="290" r:id="rId24"/>
    <p:sldId id="291" r:id="rId25"/>
    <p:sldId id="292" r:id="rId26"/>
    <p:sldId id="293" r:id="rId2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93" autoAdjust="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F95421F-0CCE-43F7-934E-CD88E765265C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96D1C99-96E9-43AC-926B-BAAC8EE307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5628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6D1C99-96E9-43AC-926B-BAAC8EE3070F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1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6D1C99-96E9-43AC-926B-BAAC8EE3070F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619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6D1C99-96E9-43AC-926B-BAAC8EE3070F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723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6D1C99-96E9-43AC-926B-BAAC8EE3070F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796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54B975-AA50-4F81-9A78-BB4091D71E1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654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5D713-F9DC-4FDF-B38F-01B74CFCFD05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AFBEA-1D0C-45D4-B6AE-84AEC16B9A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243E5-31FB-45E9-BF46-11A759037FA8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FD808-7952-4685-8492-8A3723E573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64E3D-46CF-41DD-8042-6CEA7491B5E7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E382E-96D1-448F-BC5C-A3EAD982B6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FCE76-2DD5-4B16-B766-76AC79DE0001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9423F-5E33-4D42-9677-4ED0F77CA8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BC7E8-A72C-4870-A11A-EB1A2255AFBB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23574-9F00-4A1F-A4F5-C2DDA7D0E9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83170-1CE1-49B0-87CB-3BBDC4CFE89F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FA660-04D9-42C9-A644-C5B7C2593D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251A9-AF48-4635-99D1-E2E0A1584344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60DEB-0A38-48A2-BEF8-5824C1077A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87245-A466-4636-91A2-12EDC190B0A7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5FA9E-7ADB-4DBD-AB28-5212A05F8F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98199-E2C4-410A-9E82-DA6AFFE50ECD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9AE55-D772-44BB-891D-227562D37D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42593-5699-463D-90DC-E0ADF39EDDC2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B1158-D996-4886-9683-EB75E4774C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3C711-ED2A-4933-954E-69B90436F4C6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10C24-8998-4C70-A3A1-E370972DB2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8675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E94B41-7656-4B3A-9308-C150DD4E8359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0A7772-FFB2-48D9-B253-DDEC8AE487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slide" Target="slide3.xml"/><Relationship Id="rId5" Type="http://schemas.openxmlformats.org/officeDocument/2006/relationships/image" Target="../media/image6.emf"/><Relationship Id="rId4" Type="http://schemas.openxmlformats.org/officeDocument/2006/relationships/package" Target="../embeddings/Documento_do_Microsoft_Word8.doc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slide" Target="slide3.xml"/><Relationship Id="rId5" Type="http://schemas.openxmlformats.org/officeDocument/2006/relationships/image" Target="../media/image6.emf"/><Relationship Id="rId4" Type="http://schemas.openxmlformats.org/officeDocument/2006/relationships/package" Target="../embeddings/Documento_do_Microsoft_Word9.doc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slide" Target="slide3.xml"/><Relationship Id="rId5" Type="http://schemas.openxmlformats.org/officeDocument/2006/relationships/image" Target="../media/image6.emf"/><Relationship Id="rId4" Type="http://schemas.openxmlformats.org/officeDocument/2006/relationships/package" Target="../embeddings/Documento_do_Microsoft_Word10.docx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slide" Target="slide3.xml"/><Relationship Id="rId5" Type="http://schemas.openxmlformats.org/officeDocument/2006/relationships/image" Target="../media/image7.emf"/><Relationship Id="rId4" Type="http://schemas.openxmlformats.org/officeDocument/2006/relationships/package" Target="../embeddings/Documento_do_Microsoft_Word11.docx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slide" Target="slide3.xml"/><Relationship Id="rId5" Type="http://schemas.openxmlformats.org/officeDocument/2006/relationships/image" Target="../media/image8.emf"/><Relationship Id="rId4" Type="http://schemas.openxmlformats.org/officeDocument/2006/relationships/package" Target="../embeddings/Documento_do_Microsoft_Word12.docx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slide" Target="slide3.xml"/><Relationship Id="rId5" Type="http://schemas.openxmlformats.org/officeDocument/2006/relationships/image" Target="../media/image8.emf"/><Relationship Id="rId4" Type="http://schemas.openxmlformats.org/officeDocument/2006/relationships/package" Target="../embeddings/Documento_do_Microsoft_Word13.docx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slide" Target="slide3.xml"/><Relationship Id="rId5" Type="http://schemas.openxmlformats.org/officeDocument/2006/relationships/image" Target="../media/image8.emf"/><Relationship Id="rId4" Type="http://schemas.openxmlformats.org/officeDocument/2006/relationships/package" Target="../embeddings/Documento_do_Microsoft_Word14.docx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slide" Target="slide3.xml"/><Relationship Id="rId5" Type="http://schemas.openxmlformats.org/officeDocument/2006/relationships/image" Target="../media/image9.emf"/><Relationship Id="rId4" Type="http://schemas.openxmlformats.org/officeDocument/2006/relationships/package" Target="../embeddings/Documento_do_Microsoft_Word15.docx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slide" Target="slide3.xml"/><Relationship Id="rId5" Type="http://schemas.openxmlformats.org/officeDocument/2006/relationships/image" Target="../media/image9.emf"/><Relationship Id="rId4" Type="http://schemas.openxmlformats.org/officeDocument/2006/relationships/package" Target="../embeddings/Documento_do_Microsoft_Word16.docx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slide" Target="slide3.xml"/><Relationship Id="rId5" Type="http://schemas.openxmlformats.org/officeDocument/2006/relationships/image" Target="../media/image9.emf"/><Relationship Id="rId4" Type="http://schemas.openxmlformats.org/officeDocument/2006/relationships/package" Target="../embeddings/Documento_do_Microsoft_Word17.docx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slide" Target="slide3.xml"/><Relationship Id="rId5" Type="http://schemas.openxmlformats.org/officeDocument/2006/relationships/image" Target="../media/image9.emf"/><Relationship Id="rId4" Type="http://schemas.openxmlformats.org/officeDocument/2006/relationships/package" Target="../embeddings/Documento_do_Microsoft_Word18.docx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slide" Target="slide3.xml"/><Relationship Id="rId5" Type="http://schemas.openxmlformats.org/officeDocument/2006/relationships/image" Target="../media/image10.emf"/><Relationship Id="rId4" Type="http://schemas.openxmlformats.org/officeDocument/2006/relationships/package" Target="../embeddings/Documento_do_Microsoft_Word19.docx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slide" Target="slide3.xml"/><Relationship Id="rId5" Type="http://schemas.openxmlformats.org/officeDocument/2006/relationships/image" Target="../media/image11.emf"/><Relationship Id="rId4" Type="http://schemas.openxmlformats.org/officeDocument/2006/relationships/package" Target="../embeddings/Documento_do_Microsoft_Word20.docx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slide" Target="slide3.xml"/><Relationship Id="rId5" Type="http://schemas.openxmlformats.org/officeDocument/2006/relationships/image" Target="../media/image12.emf"/><Relationship Id="rId4" Type="http://schemas.openxmlformats.org/officeDocument/2006/relationships/package" Target="../embeddings/Documento_do_Microsoft_Word21.docx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slide" Target="slide3.xml"/><Relationship Id="rId5" Type="http://schemas.openxmlformats.org/officeDocument/2006/relationships/image" Target="../media/image13.emf"/><Relationship Id="rId4" Type="http://schemas.openxmlformats.org/officeDocument/2006/relationships/package" Target="../embeddings/Documento_do_Microsoft_Word22.docx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slide" Target="slide3.xml"/><Relationship Id="rId5" Type="http://schemas.openxmlformats.org/officeDocument/2006/relationships/image" Target="../media/image14.emf"/><Relationship Id="rId4" Type="http://schemas.openxmlformats.org/officeDocument/2006/relationships/package" Target="../embeddings/Documento_do_Microsoft_Word23.docx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24.xml"/><Relationship Id="rId3" Type="http://schemas.openxmlformats.org/officeDocument/2006/relationships/oleObject" Target="../embeddings/oleObject1.bin"/><Relationship Id="rId7" Type="http://schemas.openxmlformats.org/officeDocument/2006/relationships/slide" Target="slide21.xml"/><Relationship Id="rId12" Type="http://schemas.openxmlformats.org/officeDocument/2006/relationships/slide" Target="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slide" Target="slide22.xml"/><Relationship Id="rId11" Type="http://schemas.openxmlformats.org/officeDocument/2006/relationships/slide" Target="slide17.xml"/><Relationship Id="rId5" Type="http://schemas.openxmlformats.org/officeDocument/2006/relationships/image" Target="../media/image2.emf"/><Relationship Id="rId15" Type="http://schemas.openxmlformats.org/officeDocument/2006/relationships/slide" Target="slide26.xml"/><Relationship Id="rId10" Type="http://schemas.openxmlformats.org/officeDocument/2006/relationships/slide" Target="slide13.xml"/><Relationship Id="rId4" Type="http://schemas.openxmlformats.org/officeDocument/2006/relationships/package" Target="../embeddings/Documento_do_Microsoft_Word1.docx"/><Relationship Id="rId9" Type="http://schemas.openxmlformats.org/officeDocument/2006/relationships/slide" Target="slide8.xml"/><Relationship Id="rId14" Type="http://schemas.openxmlformats.org/officeDocument/2006/relationships/slide" Target="slide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package" Target="../embeddings/Documento_do_Microsoft_Word2.docx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package" Target="../embeddings/Documento_do_Microsoft_Word3.docx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emf"/><Relationship Id="rId5" Type="http://schemas.openxmlformats.org/officeDocument/2006/relationships/package" Target="../embeddings/Documento_do_Microsoft_Word4.docx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emf"/><Relationship Id="rId5" Type="http://schemas.openxmlformats.org/officeDocument/2006/relationships/package" Target="../embeddings/Documento_do_Microsoft_Word5.docx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slide" Target="slide3.xml"/><Relationship Id="rId5" Type="http://schemas.openxmlformats.org/officeDocument/2006/relationships/image" Target="../media/image5.emf"/><Relationship Id="rId4" Type="http://schemas.openxmlformats.org/officeDocument/2006/relationships/package" Target="../embeddings/Documento_do_Microsoft_Word6.doc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slide" Target="slide3.xml"/><Relationship Id="rId5" Type="http://schemas.openxmlformats.org/officeDocument/2006/relationships/image" Target="../media/image6.emf"/><Relationship Id="rId4" Type="http://schemas.openxmlformats.org/officeDocument/2006/relationships/package" Target="../embeddings/Documento_do_Microsoft_Word7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ovéPole 4"/>
          <p:cNvSpPr txBox="1">
            <a:spLocks noChangeArrowheads="1"/>
          </p:cNvSpPr>
          <p:nvPr/>
        </p:nvSpPr>
        <p:spPr bwMode="auto">
          <a:xfrm>
            <a:off x="1187450" y="836613"/>
            <a:ext cx="648017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4800" b="1" dirty="0" smtClean="0">
                <a:solidFill>
                  <a:schemeClr val="bg1"/>
                </a:solidFill>
                <a:latin typeface="Calibri" pitchFamily="34" charset="0"/>
              </a:rPr>
              <a:t>ALGEBRAICKÉ VÝRAZY</a:t>
            </a:r>
          </a:p>
          <a:p>
            <a:pPr algn="ctr"/>
            <a:endParaRPr lang="cs-CZ" sz="48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cs-CZ" sz="4800" b="1" dirty="0" smtClean="0">
                <a:solidFill>
                  <a:schemeClr val="bg1"/>
                </a:solidFill>
                <a:latin typeface="Calibri" pitchFamily="34" charset="0"/>
              </a:rPr>
              <a:t>19</a:t>
            </a:r>
          </a:p>
          <a:p>
            <a:pPr algn="ctr"/>
            <a:endParaRPr lang="cs-CZ" sz="48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cs-CZ" sz="4800" b="1" dirty="0" smtClean="0">
                <a:solidFill>
                  <a:schemeClr val="bg1"/>
                </a:solidFill>
                <a:latin typeface="Calibri" pitchFamily="34" charset="0"/>
              </a:rPr>
              <a:t>Odmocniny II</a:t>
            </a:r>
            <a:endParaRPr lang="cs-CZ" sz="48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cs-CZ" sz="48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29699" name="TextovéPole 5"/>
          <p:cNvSpPr txBox="1">
            <a:spLocks noChangeArrowheads="1"/>
          </p:cNvSpPr>
          <p:nvPr/>
        </p:nvSpPr>
        <p:spPr bwMode="auto">
          <a:xfrm>
            <a:off x="6011863" y="6092825"/>
            <a:ext cx="2663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olidFill>
                  <a:srgbClr val="FFFF00"/>
                </a:solidFill>
                <a:latin typeface="Calibri" pitchFamily="34" charset="0"/>
              </a:rPr>
              <a:t>MěSOŠ Klobouky u Brna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4305888"/>
              </p:ext>
            </p:extLst>
          </p:nvPr>
        </p:nvGraphicFramePr>
        <p:xfrm>
          <a:off x="286892" y="251069"/>
          <a:ext cx="8948738" cy="661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677" name="Documento" r:id="rId4" imgW="8948724" imgH="6615878" progId="Word.Document.12">
                  <p:embed/>
                </p:oleObj>
              </mc:Choice>
              <mc:Fallback>
                <p:oleObj name="Documento" r:id="rId4" imgW="8948724" imgH="661587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6892" y="251069"/>
                        <a:ext cx="8948738" cy="6615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980728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5273" y="764928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-108520" y="3943782"/>
            <a:ext cx="8280920" cy="38164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174" name="TextovéPole 9"/>
          <p:cNvSpPr txBox="1">
            <a:spLocks noChangeArrowheads="1"/>
          </p:cNvSpPr>
          <p:nvPr/>
        </p:nvSpPr>
        <p:spPr bwMode="auto">
          <a:xfrm>
            <a:off x="469703" y="5733256"/>
            <a:ext cx="81369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Výraz pod odmocninou lze odmocnit částečně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5868144" y="1902393"/>
            <a:ext cx="3024461" cy="16512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737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4305888"/>
              </p:ext>
            </p:extLst>
          </p:nvPr>
        </p:nvGraphicFramePr>
        <p:xfrm>
          <a:off x="286892" y="251069"/>
          <a:ext cx="8948738" cy="661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700" name="Documento" r:id="rId4" imgW="8948724" imgH="6615878" progId="Word.Document.12">
                  <p:embed/>
                </p:oleObj>
              </mc:Choice>
              <mc:Fallback>
                <p:oleObj name="Documento" r:id="rId4" imgW="8948724" imgH="661587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6892" y="251069"/>
                        <a:ext cx="8948738" cy="6615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980728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5273" y="764928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-108520" y="3943782"/>
            <a:ext cx="8280920" cy="38164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174" name="TextovéPole 9"/>
          <p:cNvSpPr txBox="1">
            <a:spLocks noChangeArrowheads="1"/>
          </p:cNvSpPr>
          <p:nvPr/>
        </p:nvSpPr>
        <p:spPr bwMode="auto">
          <a:xfrm>
            <a:off x="469703" y="5733256"/>
            <a:ext cx="81369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Při rozepsání lze odmocnit dva ze tří činitelů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8964613" y="2071628"/>
            <a:ext cx="666429" cy="16512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11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4305888"/>
              </p:ext>
            </p:extLst>
          </p:nvPr>
        </p:nvGraphicFramePr>
        <p:xfrm>
          <a:off x="286892" y="251069"/>
          <a:ext cx="8948738" cy="661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24" name="Documento" r:id="rId4" imgW="8948724" imgH="6615878" progId="Word.Document.12">
                  <p:embed/>
                </p:oleObj>
              </mc:Choice>
              <mc:Fallback>
                <p:oleObj name="Documento" r:id="rId4" imgW="8948724" imgH="661587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6892" y="251069"/>
                        <a:ext cx="8948738" cy="6615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980728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5273" y="764928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-108520" y="4869160"/>
            <a:ext cx="8280920" cy="28910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174" name="TextovéPole 9"/>
          <p:cNvSpPr txBox="1">
            <a:spLocks noChangeArrowheads="1"/>
          </p:cNvSpPr>
          <p:nvPr/>
        </p:nvSpPr>
        <p:spPr bwMode="auto">
          <a:xfrm>
            <a:off x="469703" y="5733256"/>
            <a:ext cx="81369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Výsledek můžeme zapsat například v tomto tvaru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8964613" y="2071628"/>
            <a:ext cx="666429" cy="16512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738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2570046"/>
              </p:ext>
            </p:extLst>
          </p:nvPr>
        </p:nvGraphicFramePr>
        <p:xfrm>
          <a:off x="148654" y="246459"/>
          <a:ext cx="8959850" cy="663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8" name="Documento" r:id="rId4" imgW="8960600" imgH="6639665" progId="Word.Document.12">
                  <p:embed/>
                </p:oleObj>
              </mc:Choice>
              <mc:Fallback>
                <p:oleObj name="Documento" r:id="rId4" imgW="8960600" imgH="663966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8654" y="246459"/>
                        <a:ext cx="8959850" cy="6638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5273" y="765745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0" y="2204864"/>
            <a:ext cx="8748464" cy="4320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294" name="TextovéPole 9"/>
          <p:cNvSpPr txBox="1">
            <a:spLocks noChangeArrowheads="1"/>
          </p:cNvSpPr>
          <p:nvPr/>
        </p:nvSpPr>
        <p:spPr bwMode="auto">
          <a:xfrm>
            <a:off x="251520" y="4005064"/>
            <a:ext cx="85689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Součin pod odmocnítkem lze upravit – sečíst exponenty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2987824" y="1196752"/>
            <a:ext cx="5760640" cy="1736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764382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66636"/>
              </p:ext>
            </p:extLst>
          </p:nvPr>
        </p:nvGraphicFramePr>
        <p:xfrm>
          <a:off x="148654" y="246459"/>
          <a:ext cx="8959850" cy="663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48" name="Documento" r:id="rId4" imgW="8960600" imgH="6639665" progId="Word.Document.12">
                  <p:embed/>
                </p:oleObj>
              </mc:Choice>
              <mc:Fallback>
                <p:oleObj name="Documento" r:id="rId4" imgW="8960600" imgH="663966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8654" y="246459"/>
                        <a:ext cx="8959850" cy="6638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5273" y="765745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0" y="2204864"/>
            <a:ext cx="8748464" cy="4320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294" name="TextovéPole 9"/>
          <p:cNvSpPr txBox="1">
            <a:spLocks noChangeArrowheads="1"/>
          </p:cNvSpPr>
          <p:nvPr/>
        </p:nvSpPr>
        <p:spPr bwMode="auto">
          <a:xfrm>
            <a:off x="251520" y="4005064"/>
            <a:ext cx="85689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Tento výraz lze odmocnit částečně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4788024" y="1196752"/>
            <a:ext cx="3960440" cy="1736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764382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98740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66636"/>
              </p:ext>
            </p:extLst>
          </p:nvPr>
        </p:nvGraphicFramePr>
        <p:xfrm>
          <a:off x="148654" y="246459"/>
          <a:ext cx="8959850" cy="663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772" name="Documento" r:id="rId4" imgW="8960600" imgH="6639665" progId="Word.Document.12">
                  <p:embed/>
                </p:oleObj>
              </mc:Choice>
              <mc:Fallback>
                <p:oleObj name="Documento" r:id="rId4" imgW="8960600" imgH="663966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8654" y="246459"/>
                        <a:ext cx="8959850" cy="6638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5273" y="765745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0" y="2204864"/>
            <a:ext cx="8748464" cy="4320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294" name="TextovéPole 9"/>
          <p:cNvSpPr txBox="1">
            <a:spLocks noChangeArrowheads="1"/>
          </p:cNvSpPr>
          <p:nvPr/>
        </p:nvSpPr>
        <p:spPr bwMode="auto">
          <a:xfrm>
            <a:off x="251520" y="4005064"/>
            <a:ext cx="85689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Při rozepsání na součin vidíme, že dva činitele lze odmocnit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7380312" y="1196752"/>
            <a:ext cx="1368152" cy="1736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764382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74181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66636"/>
              </p:ext>
            </p:extLst>
          </p:nvPr>
        </p:nvGraphicFramePr>
        <p:xfrm>
          <a:off x="148654" y="246459"/>
          <a:ext cx="8959850" cy="663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797" name="Documento" r:id="rId4" imgW="8960600" imgH="6639665" progId="Word.Document.12">
                  <p:embed/>
                </p:oleObj>
              </mc:Choice>
              <mc:Fallback>
                <p:oleObj name="Documento" r:id="rId4" imgW="8960600" imgH="663966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8654" y="246459"/>
                        <a:ext cx="8959850" cy="6638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5273" y="765745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0" y="2420888"/>
            <a:ext cx="8748464" cy="41044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294" name="TextovéPole 9"/>
          <p:cNvSpPr txBox="1">
            <a:spLocks noChangeArrowheads="1"/>
          </p:cNvSpPr>
          <p:nvPr/>
        </p:nvSpPr>
        <p:spPr bwMode="auto">
          <a:xfrm>
            <a:off x="251520" y="4005064"/>
            <a:ext cx="85689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Výsledek zapíšeme například v tomto pořadí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7426966" y="4565979"/>
            <a:ext cx="1368152" cy="1736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764382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02045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0819097"/>
              </p:ext>
            </p:extLst>
          </p:nvPr>
        </p:nvGraphicFramePr>
        <p:xfrm>
          <a:off x="315912" y="292496"/>
          <a:ext cx="8864600" cy="659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4" name="Documento" r:id="rId4" imgW="8864152" imgH="6592450" progId="Word.Document.12">
                  <p:embed/>
                </p:oleObj>
              </mc:Choice>
              <mc:Fallback>
                <p:oleObj name="Documento" r:id="rId4" imgW="8864152" imgH="659245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5912" y="292496"/>
                        <a:ext cx="8864600" cy="6592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1196752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5273" y="837753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139700" y="3068960"/>
            <a:ext cx="8352928" cy="41828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2534" name="TextovéPole 9"/>
          <p:cNvSpPr txBox="1">
            <a:spLocks noChangeArrowheads="1"/>
          </p:cNvSpPr>
          <p:nvPr/>
        </p:nvSpPr>
        <p:spPr bwMode="auto">
          <a:xfrm>
            <a:off x="179512" y="4077072"/>
            <a:ext cx="83529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Pod odmocnítkem lze násobit čísla u prvního sčítance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4575163" y="1447123"/>
            <a:ext cx="3668725" cy="1512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8316416" y="1916832"/>
            <a:ext cx="648072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0819097"/>
              </p:ext>
            </p:extLst>
          </p:nvPr>
        </p:nvGraphicFramePr>
        <p:xfrm>
          <a:off x="315912" y="292496"/>
          <a:ext cx="8864600" cy="659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820" name="Documento" r:id="rId4" imgW="8864152" imgH="6592450" progId="Word.Document.12">
                  <p:embed/>
                </p:oleObj>
              </mc:Choice>
              <mc:Fallback>
                <p:oleObj name="Documento" r:id="rId4" imgW="8864152" imgH="659245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5912" y="292496"/>
                        <a:ext cx="8864600" cy="6592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1196752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5273" y="837753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139700" y="3068960"/>
            <a:ext cx="8352928" cy="41828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2534" name="TextovéPole 9"/>
          <p:cNvSpPr txBox="1">
            <a:spLocks noChangeArrowheads="1"/>
          </p:cNvSpPr>
          <p:nvPr/>
        </p:nvSpPr>
        <p:spPr bwMode="auto">
          <a:xfrm>
            <a:off x="286892" y="5013176"/>
            <a:ext cx="83529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Výrazy stejného typu lze sčítat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5220072" y="109584"/>
            <a:ext cx="1615852" cy="1512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8316416" y="1916832"/>
            <a:ext cx="648072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173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0819097"/>
              </p:ext>
            </p:extLst>
          </p:nvPr>
        </p:nvGraphicFramePr>
        <p:xfrm>
          <a:off x="315912" y="292496"/>
          <a:ext cx="8864600" cy="659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844" name="Documento" r:id="rId4" imgW="8864152" imgH="6592450" progId="Word.Document.12">
                  <p:embed/>
                </p:oleObj>
              </mc:Choice>
              <mc:Fallback>
                <p:oleObj name="Documento" r:id="rId4" imgW="8864152" imgH="659245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5912" y="292496"/>
                        <a:ext cx="8864600" cy="6592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1196752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5273" y="837753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109194" y="3965580"/>
            <a:ext cx="8352928" cy="31027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2534" name="TextovéPole 9"/>
          <p:cNvSpPr txBox="1">
            <a:spLocks noChangeArrowheads="1"/>
          </p:cNvSpPr>
          <p:nvPr/>
        </p:nvSpPr>
        <p:spPr bwMode="auto">
          <a:xfrm>
            <a:off x="286892" y="5013176"/>
            <a:ext cx="83529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Obě části výrazu lze odmocnit - provedeme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3120528" y="2559224"/>
            <a:ext cx="1615852" cy="1512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8316416" y="1916832"/>
            <a:ext cx="648072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97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231775"/>
            <a:ext cx="5256213" cy="13255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30723" name="Obdélník 5"/>
          <p:cNvSpPr>
            <a:spLocks noChangeArrowheads="1"/>
          </p:cNvSpPr>
          <p:nvPr/>
        </p:nvSpPr>
        <p:spPr bwMode="auto">
          <a:xfrm>
            <a:off x="395288" y="1916113"/>
            <a:ext cx="842486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dirty="0">
                <a:latin typeface="Calibri" pitchFamily="34" charset="0"/>
              </a:rPr>
              <a:t>ŠKOLA:			Městská střední odborná škola, Klobouky u Brna,    </a:t>
            </a:r>
          </a:p>
          <a:p>
            <a:r>
              <a:rPr lang="cs-CZ" dirty="0">
                <a:latin typeface="Calibri" pitchFamily="34" charset="0"/>
              </a:rPr>
              <a:t>			nám. Míru 6, příspěvková organizace</a:t>
            </a:r>
          </a:p>
          <a:p>
            <a:r>
              <a:rPr lang="cs-CZ" dirty="0">
                <a:latin typeface="Calibri" pitchFamily="34" charset="0"/>
              </a:rPr>
              <a:t>ČÍSLO PROJEKTU:		CZ.1.07/1.5.00/34.1020</a:t>
            </a:r>
          </a:p>
          <a:p>
            <a:r>
              <a:rPr lang="cs-CZ" dirty="0">
                <a:latin typeface="Calibri" pitchFamily="34" charset="0"/>
              </a:rPr>
              <a:t>NÁZEV PROJEKTU:		Šablony – </a:t>
            </a:r>
            <a:r>
              <a:rPr lang="cs-CZ" dirty="0" err="1">
                <a:latin typeface="Calibri" pitchFamily="34" charset="0"/>
              </a:rPr>
              <a:t>MěSOŠ</a:t>
            </a:r>
            <a:r>
              <a:rPr lang="cs-CZ" dirty="0">
                <a:latin typeface="Calibri" pitchFamily="34" charset="0"/>
              </a:rPr>
              <a:t> Klobouky</a:t>
            </a:r>
          </a:p>
          <a:p>
            <a:r>
              <a:rPr lang="cs-CZ" dirty="0">
                <a:latin typeface="Calibri" pitchFamily="34" charset="0"/>
              </a:rPr>
              <a:t>ČÍSLO ŠABLONY:		III/2 Inovace a zkvalitnění výuky prostřednictvím ICT</a:t>
            </a:r>
          </a:p>
          <a:p>
            <a:r>
              <a:rPr lang="cs-CZ" dirty="0">
                <a:latin typeface="Calibri" pitchFamily="34" charset="0"/>
              </a:rPr>
              <a:t>AUTOR:			Petr Kučera	</a:t>
            </a:r>
          </a:p>
          <a:p>
            <a:r>
              <a:rPr lang="cs-CZ" dirty="0">
                <a:latin typeface="Calibri" pitchFamily="34" charset="0"/>
              </a:rPr>
              <a:t>TEMATICKÁ OBLAST: 	</a:t>
            </a:r>
            <a:r>
              <a:rPr lang="cs-CZ" dirty="0" smtClean="0">
                <a:latin typeface="Calibri" pitchFamily="34" charset="0"/>
              </a:rPr>
              <a:t> SMA_ALGEBRAICKÉ VÝRAZY </a:t>
            </a:r>
            <a:r>
              <a:rPr lang="cs-CZ" dirty="0">
                <a:latin typeface="Calibri" pitchFamily="34" charset="0"/>
              </a:rPr>
              <a:t>	</a:t>
            </a:r>
          </a:p>
          <a:p>
            <a:r>
              <a:rPr lang="cs-CZ" dirty="0">
                <a:latin typeface="Calibri" pitchFamily="34" charset="0"/>
              </a:rPr>
              <a:t>NÁZEV </a:t>
            </a:r>
            <a:r>
              <a:rPr lang="cs-CZ" dirty="0" err="1">
                <a:latin typeface="Calibri" pitchFamily="34" charset="0"/>
              </a:rPr>
              <a:t>DUMu</a:t>
            </a:r>
            <a:r>
              <a:rPr lang="cs-CZ" dirty="0">
                <a:latin typeface="Calibri" pitchFamily="34" charset="0"/>
              </a:rPr>
              <a:t>:		</a:t>
            </a:r>
            <a:r>
              <a:rPr lang="cs-CZ" dirty="0" smtClean="0">
                <a:latin typeface="Calibri" pitchFamily="34" charset="0"/>
              </a:rPr>
              <a:t>Odmocniny II</a:t>
            </a:r>
            <a:endParaRPr lang="cs-CZ" dirty="0">
              <a:latin typeface="Calibri" pitchFamily="34" charset="0"/>
            </a:endParaRPr>
          </a:p>
          <a:p>
            <a:r>
              <a:rPr lang="cs-CZ" dirty="0">
                <a:latin typeface="Calibri" pitchFamily="34" charset="0"/>
              </a:rPr>
              <a:t>POŘADOVÉ ČÍSLO </a:t>
            </a:r>
            <a:r>
              <a:rPr lang="cs-CZ" dirty="0" err="1">
                <a:latin typeface="Calibri" pitchFamily="34" charset="0"/>
              </a:rPr>
              <a:t>DUMu</a:t>
            </a:r>
            <a:r>
              <a:rPr lang="cs-CZ" dirty="0">
                <a:latin typeface="Calibri" pitchFamily="34" charset="0"/>
              </a:rPr>
              <a:t>:	</a:t>
            </a:r>
            <a:r>
              <a:rPr lang="cs-CZ" dirty="0" smtClean="0">
                <a:latin typeface="Calibri" pitchFamily="34" charset="0"/>
              </a:rPr>
              <a:t>19</a:t>
            </a:r>
            <a:endParaRPr lang="cs-CZ" dirty="0">
              <a:latin typeface="Calibri" pitchFamily="34" charset="0"/>
            </a:endParaRPr>
          </a:p>
          <a:p>
            <a:r>
              <a:rPr lang="cs-CZ" dirty="0">
                <a:latin typeface="Calibri" pitchFamily="34" charset="0"/>
              </a:rPr>
              <a:t>KÓD </a:t>
            </a:r>
            <a:r>
              <a:rPr lang="cs-CZ" dirty="0" err="1">
                <a:latin typeface="Calibri" pitchFamily="34" charset="0"/>
              </a:rPr>
              <a:t>DUMu</a:t>
            </a:r>
            <a:r>
              <a:rPr lang="cs-CZ" dirty="0">
                <a:latin typeface="Calibri" pitchFamily="34" charset="0"/>
              </a:rPr>
              <a:t>:		</a:t>
            </a:r>
            <a:r>
              <a:rPr lang="cs-CZ" dirty="0" smtClean="0">
                <a:latin typeface="Calibri" pitchFamily="34" charset="0"/>
              </a:rPr>
              <a:t>VY_32_INOVACE_1_2_19_KUP</a:t>
            </a:r>
            <a:endParaRPr lang="cs-CZ" dirty="0">
              <a:latin typeface="Calibri" pitchFamily="34" charset="0"/>
            </a:endParaRPr>
          </a:p>
          <a:p>
            <a:r>
              <a:rPr lang="cs-CZ" dirty="0">
                <a:latin typeface="Calibri" pitchFamily="34" charset="0"/>
              </a:rPr>
              <a:t>DATUM TVORBY:		</a:t>
            </a:r>
            <a:r>
              <a:rPr lang="cs-CZ" dirty="0" smtClean="0">
                <a:latin typeface="Calibri" pitchFamily="34" charset="0"/>
              </a:rPr>
              <a:t>17.9. </a:t>
            </a:r>
            <a:r>
              <a:rPr lang="cs-CZ" dirty="0">
                <a:latin typeface="Calibri" pitchFamily="34" charset="0"/>
              </a:rPr>
              <a:t>2013</a:t>
            </a:r>
          </a:p>
          <a:p>
            <a:r>
              <a:rPr lang="cs-CZ" dirty="0">
                <a:latin typeface="Calibri" pitchFamily="34" charset="0"/>
              </a:rPr>
              <a:t>ANOTACE (ROČNÍK):	</a:t>
            </a:r>
            <a:r>
              <a:rPr lang="cs-CZ" dirty="0">
                <a:latin typeface="Calibri" pitchFamily="34" charset="0"/>
              </a:rPr>
              <a:t>Prezentace je určena pro použití v předmětu seminář</a:t>
            </a:r>
          </a:p>
          <a:p>
            <a:r>
              <a:rPr lang="cs-CZ" dirty="0">
                <a:latin typeface="Calibri" pitchFamily="34" charset="0"/>
              </a:rPr>
              <a:t>			z matematiky, který je vyučován ve 3. a 4. ročníku.</a:t>
            </a:r>
          </a:p>
          <a:p>
            <a:r>
              <a:rPr lang="cs-CZ" dirty="0">
                <a:latin typeface="Calibri" pitchFamily="34" charset="0"/>
              </a:rPr>
              <a:t>			Je vytvořena k využití ve vyučovací hodině za pomoci</a:t>
            </a:r>
          </a:p>
          <a:p>
            <a:r>
              <a:rPr lang="cs-CZ" dirty="0">
                <a:latin typeface="Calibri" pitchFamily="34" charset="0"/>
              </a:rPr>
              <a:t>			interaktivní tabule. Materiál je možno také použít</a:t>
            </a:r>
          </a:p>
          <a:p>
            <a:r>
              <a:rPr lang="cs-CZ" dirty="0">
                <a:latin typeface="Calibri" pitchFamily="34" charset="0"/>
              </a:rPr>
              <a:t>	 		v matematice nebo k samostudiu při přípravě k maturitě.</a:t>
            </a:r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0819097"/>
              </p:ext>
            </p:extLst>
          </p:nvPr>
        </p:nvGraphicFramePr>
        <p:xfrm>
          <a:off x="315912" y="292496"/>
          <a:ext cx="8864600" cy="659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868" name="Documento" r:id="rId4" imgW="8864152" imgH="6592450" progId="Word.Document.12">
                  <p:embed/>
                </p:oleObj>
              </mc:Choice>
              <mc:Fallback>
                <p:oleObj name="Documento" r:id="rId4" imgW="8864152" imgH="659245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5912" y="292496"/>
                        <a:ext cx="8864600" cy="6592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1196752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5273" y="837753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109194" y="3965580"/>
            <a:ext cx="8352928" cy="31027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2534" name="TextovéPole 9"/>
          <p:cNvSpPr txBox="1">
            <a:spLocks noChangeArrowheads="1"/>
          </p:cNvSpPr>
          <p:nvPr/>
        </p:nvSpPr>
        <p:spPr bwMode="auto">
          <a:xfrm>
            <a:off x="286892" y="5013176"/>
            <a:ext cx="83529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Máme výsledek úpravy, podmínka vzhledem k sudým mocninám žádná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300192" y="2826500"/>
            <a:ext cx="1615852" cy="1512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8316416" y="1916832"/>
            <a:ext cx="648072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92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384175" y="491951"/>
          <a:ext cx="8650288" cy="632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2" name="Dokument" r:id="rId4" imgW="8649593" imgH="6321245" progId="Word.Document.12">
                  <p:embed/>
                </p:oleObj>
              </mc:Choice>
              <mc:Fallback>
                <p:oleObj name="Dokument" r:id="rId4" imgW="8649593" imgH="6321245" progId="Word.Document.12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175" y="491951"/>
                        <a:ext cx="8650288" cy="6321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Šipka doprava 2">
            <a:hlinkClick r:id="rId6" action="ppaction://hlinksldjump"/>
          </p:cNvPr>
          <p:cNvSpPr/>
          <p:nvPr/>
        </p:nvSpPr>
        <p:spPr>
          <a:xfrm rot="16200000">
            <a:off x="8171656" y="260102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ovéPole 1"/>
          <p:cNvSpPr txBox="1">
            <a:spLocks noChangeArrowheads="1"/>
          </p:cNvSpPr>
          <p:nvPr/>
        </p:nvSpPr>
        <p:spPr bwMode="auto">
          <a:xfrm>
            <a:off x="1476375" y="1557338"/>
            <a:ext cx="6767513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olidFill>
                  <a:schemeClr val="bg1"/>
                </a:solidFill>
                <a:latin typeface="Calibri" pitchFamily="34" charset="0"/>
              </a:rPr>
              <a:t>Zdroje:</a:t>
            </a:r>
          </a:p>
          <a:p>
            <a:endParaRPr lang="cs-CZ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cs-CZ">
                <a:solidFill>
                  <a:schemeClr val="bg1"/>
                </a:solidFill>
                <a:latin typeface="Calibri" pitchFamily="34" charset="0"/>
              </a:rPr>
              <a:t>www.novamaturita.cz  - Cermat - příklady použité v zadáních maturity</a:t>
            </a:r>
          </a:p>
          <a:p>
            <a:endParaRPr lang="cs-CZ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cs-CZ">
                <a:solidFill>
                  <a:schemeClr val="bg1"/>
                </a:solidFill>
                <a:latin typeface="Calibri" pitchFamily="34" charset="0"/>
              </a:rPr>
              <a:t>Gaudetop – kolektiv autorů – Tvoje státní maturita 2013  - Matematika</a:t>
            </a:r>
          </a:p>
          <a:p>
            <a:endParaRPr lang="cs-CZ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cs-CZ">
                <a:solidFill>
                  <a:schemeClr val="bg1"/>
                </a:solidFill>
                <a:latin typeface="Calibri" pitchFamily="34" charset="0"/>
              </a:rPr>
              <a:t>Prometheus – Kubát, Hrubý, Pilgr – Matematika – Maturitní minimum</a:t>
            </a:r>
          </a:p>
          <a:p>
            <a:endParaRPr lang="cs-CZ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cs-CZ">
                <a:solidFill>
                  <a:schemeClr val="bg1"/>
                </a:solidFill>
                <a:latin typeface="Calibri" pitchFamily="34" charset="0"/>
              </a:rPr>
              <a:t>Příklady z archivu autora</a:t>
            </a:r>
          </a:p>
          <a:p>
            <a:endParaRPr lang="cs-CZ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0868129"/>
              </p:ext>
            </p:extLst>
          </p:nvPr>
        </p:nvGraphicFramePr>
        <p:xfrm>
          <a:off x="220662" y="198264"/>
          <a:ext cx="8959850" cy="661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5" name="Documento" r:id="rId4" imgW="8960600" imgH="6615878" progId="Word.Document.12">
                  <p:embed/>
                </p:oleObj>
              </mc:Choice>
              <mc:Fallback>
                <p:oleObj name="Documento" r:id="rId4" imgW="8960600" imgH="661587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0662" y="198264"/>
                        <a:ext cx="8959850" cy="6615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Šipka doprava 3">
            <a:hlinkClick r:id="rId6" action="ppaction://hlinksldjump"/>
          </p:cNvPr>
          <p:cNvSpPr/>
          <p:nvPr/>
        </p:nvSpPr>
        <p:spPr>
          <a:xfrm rot="16200000">
            <a:off x="107281" y="765745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1065425"/>
              </p:ext>
            </p:extLst>
          </p:nvPr>
        </p:nvGraphicFramePr>
        <p:xfrm>
          <a:off x="223837" y="222647"/>
          <a:ext cx="8956675" cy="666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0" name="Documento" r:id="rId4" imgW="8957361" imgH="6663093" progId="Word.Document.12">
                  <p:embed/>
                </p:oleObj>
              </mc:Choice>
              <mc:Fallback>
                <p:oleObj name="Documento" r:id="rId4" imgW="8957361" imgH="666309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3837" y="222647"/>
                        <a:ext cx="8956675" cy="6662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Šipka doprava 3">
            <a:hlinkClick r:id="rId6" action="ppaction://hlinksldjump"/>
          </p:cNvPr>
          <p:cNvSpPr/>
          <p:nvPr/>
        </p:nvSpPr>
        <p:spPr>
          <a:xfrm rot="16200000">
            <a:off x="251297" y="83693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4191927"/>
              </p:ext>
            </p:extLst>
          </p:nvPr>
        </p:nvGraphicFramePr>
        <p:xfrm>
          <a:off x="339725" y="339725"/>
          <a:ext cx="10879138" cy="804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3" name="Documento" r:id="rId4" imgW="8841840" imgH="6545235" progId="Word.Document.12">
                  <p:embed/>
                </p:oleObj>
              </mc:Choice>
              <mc:Fallback>
                <p:oleObj name="Documento" r:id="rId4" imgW="8841840" imgH="654523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9725" y="339725"/>
                        <a:ext cx="10879138" cy="8042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Šipka doprava 2">
            <a:hlinkClick r:id="rId6" action="ppaction://hlinksldjump"/>
          </p:cNvPr>
          <p:cNvSpPr/>
          <p:nvPr/>
        </p:nvSpPr>
        <p:spPr>
          <a:xfrm rot="16200000">
            <a:off x="251297" y="981769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6494274"/>
              </p:ext>
            </p:extLst>
          </p:nvPr>
        </p:nvGraphicFramePr>
        <p:xfrm>
          <a:off x="200025" y="174451"/>
          <a:ext cx="8980487" cy="663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8" name="Documento" r:id="rId4" imgW="8980753" imgH="6639665" progId="Word.Document.12">
                  <p:embed/>
                </p:oleObj>
              </mc:Choice>
              <mc:Fallback>
                <p:oleObj name="Documento" r:id="rId4" imgW="8980753" imgH="663966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0025" y="174451"/>
                        <a:ext cx="8980487" cy="6638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Šipka doprava 2">
            <a:hlinkClick r:id="rId6" action="ppaction://hlinksldjump"/>
          </p:cNvPr>
          <p:cNvSpPr/>
          <p:nvPr/>
        </p:nvSpPr>
        <p:spPr>
          <a:xfrm rot="16200000">
            <a:off x="107281" y="765745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2351799"/>
              </p:ext>
            </p:extLst>
          </p:nvPr>
        </p:nvGraphicFramePr>
        <p:xfrm>
          <a:off x="1290687" y="905644"/>
          <a:ext cx="8897937" cy="662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Documento" r:id="rId4" imgW="8897261" imgH="6628132" progId="Word.Document.12">
                  <p:embed/>
                </p:oleObj>
              </mc:Choice>
              <mc:Fallback>
                <p:oleObj name="Documento" r:id="rId4" imgW="8897261" imgH="662813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90687" y="905644"/>
                        <a:ext cx="8897937" cy="6627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Šipka doprava 2">
            <a:hlinkClick r:id="rId6" action="ppaction://hlinksldjump"/>
          </p:cNvPr>
          <p:cNvSpPr/>
          <p:nvPr/>
        </p:nvSpPr>
        <p:spPr>
          <a:xfrm rot="5400000">
            <a:off x="323056" y="6164758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" name="Šipka doprava 3">
            <a:hlinkClick r:id="rId7" action="ppaction://hlinksldjump"/>
          </p:cNvPr>
          <p:cNvSpPr/>
          <p:nvPr/>
        </p:nvSpPr>
        <p:spPr>
          <a:xfrm>
            <a:off x="8459788" y="188913"/>
            <a:ext cx="504825" cy="360362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1029" name="Obdélník 9"/>
          <p:cNvSpPr>
            <a:spLocks noChangeArrowheads="1"/>
          </p:cNvSpPr>
          <p:nvPr/>
        </p:nvSpPr>
        <p:spPr bwMode="auto">
          <a:xfrm>
            <a:off x="7380288" y="188913"/>
            <a:ext cx="93612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  <a:latin typeface="Calibri" pitchFamily="34" charset="0"/>
              </a:rPr>
              <a:t>POMOC</a:t>
            </a:r>
          </a:p>
        </p:txBody>
      </p:sp>
      <p:sp>
        <p:nvSpPr>
          <p:cNvPr id="11" name="Šipka doprava 10">
            <a:hlinkClick r:id="rId8" action="ppaction://hlinksldjump"/>
          </p:cNvPr>
          <p:cNvSpPr/>
          <p:nvPr/>
        </p:nvSpPr>
        <p:spPr>
          <a:xfrm>
            <a:off x="8459788" y="1052413"/>
            <a:ext cx="504825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12" name="Šipka doprava 11">
            <a:hlinkClick r:id="rId9" action="ppaction://hlinksldjump"/>
          </p:cNvPr>
          <p:cNvSpPr/>
          <p:nvPr/>
        </p:nvSpPr>
        <p:spPr>
          <a:xfrm>
            <a:off x="8459788" y="2348880"/>
            <a:ext cx="504825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3" name="Šipka doprava 12">
            <a:hlinkClick r:id="rId10" action="ppaction://hlinksldjump"/>
          </p:cNvPr>
          <p:cNvSpPr/>
          <p:nvPr/>
        </p:nvSpPr>
        <p:spPr>
          <a:xfrm>
            <a:off x="8459788" y="3861048"/>
            <a:ext cx="504825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4" name="Šipka doprava 13">
            <a:hlinkClick r:id="rId11" action="ppaction://hlinksldjump"/>
          </p:cNvPr>
          <p:cNvSpPr/>
          <p:nvPr/>
        </p:nvSpPr>
        <p:spPr>
          <a:xfrm>
            <a:off x="8459788" y="5301208"/>
            <a:ext cx="504825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6" name="Šipka doprava 15">
            <a:hlinkClick r:id="rId12" action="ppaction://hlinksldjump"/>
          </p:cNvPr>
          <p:cNvSpPr/>
          <p:nvPr/>
        </p:nvSpPr>
        <p:spPr>
          <a:xfrm rot="10800000">
            <a:off x="323528" y="836712"/>
            <a:ext cx="504825" cy="360363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17" name="Šipka doprava 16">
            <a:hlinkClick r:id="rId13" action="ppaction://hlinksldjump"/>
          </p:cNvPr>
          <p:cNvSpPr/>
          <p:nvPr/>
        </p:nvSpPr>
        <p:spPr>
          <a:xfrm rot="10800000">
            <a:off x="323528" y="2276872"/>
            <a:ext cx="504825" cy="360363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18" name="Šipka doprava 17">
            <a:hlinkClick r:id="rId14" action="ppaction://hlinksldjump"/>
          </p:cNvPr>
          <p:cNvSpPr/>
          <p:nvPr/>
        </p:nvSpPr>
        <p:spPr>
          <a:xfrm rot="10800000">
            <a:off x="322759" y="3717032"/>
            <a:ext cx="504825" cy="360363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19" name="Šipka doprava 18">
            <a:hlinkClick r:id="rId15" action="ppaction://hlinksldjump"/>
          </p:cNvPr>
          <p:cNvSpPr/>
          <p:nvPr/>
        </p:nvSpPr>
        <p:spPr>
          <a:xfrm rot="10800000">
            <a:off x="322759" y="5372893"/>
            <a:ext cx="504825" cy="360363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2166802"/>
              </p:ext>
            </p:extLst>
          </p:nvPr>
        </p:nvGraphicFramePr>
        <p:xfrm>
          <a:off x="363538" y="222250"/>
          <a:ext cx="10937875" cy="810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Documento" r:id="rId5" imgW="8887544" imgH="6592450" progId="Word.Document.12">
                  <p:embed/>
                </p:oleObj>
              </mc:Choice>
              <mc:Fallback>
                <p:oleObj name="Documento" r:id="rId5" imgW="8887544" imgH="659245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3538" y="222250"/>
                        <a:ext cx="10937875" cy="8101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244408" y="404664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7" action="ppaction://hlinksldjump"/>
          </p:cNvPr>
          <p:cNvSpPr/>
          <p:nvPr/>
        </p:nvSpPr>
        <p:spPr>
          <a:xfrm rot="16200000">
            <a:off x="107281" y="764928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391479" y="3717032"/>
            <a:ext cx="8352928" cy="34882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054" name="TextovéPole 9"/>
          <p:cNvSpPr txBox="1">
            <a:spLocks noChangeArrowheads="1"/>
          </p:cNvSpPr>
          <p:nvPr/>
        </p:nvSpPr>
        <p:spPr bwMode="auto">
          <a:xfrm>
            <a:off x="582553" y="4769963"/>
            <a:ext cx="81369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Součin odmocnin přepíšeme na odmocninu součinu</a:t>
            </a:r>
          </a:p>
          <a:p>
            <a:endParaRPr lang="cs-CZ" sz="2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2843808" y="2166305"/>
            <a:ext cx="4392488" cy="13347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6257290"/>
              </p:ext>
            </p:extLst>
          </p:nvPr>
        </p:nvGraphicFramePr>
        <p:xfrm>
          <a:off x="363538" y="222250"/>
          <a:ext cx="10937875" cy="810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580" name="Documento" r:id="rId5" imgW="8887544" imgH="6592450" progId="Word.Document.12">
                  <p:embed/>
                </p:oleObj>
              </mc:Choice>
              <mc:Fallback>
                <p:oleObj name="Documento" r:id="rId5" imgW="8887544" imgH="659245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3538" y="222250"/>
                        <a:ext cx="10937875" cy="8101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244408" y="404664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7" action="ppaction://hlinksldjump"/>
          </p:cNvPr>
          <p:cNvSpPr/>
          <p:nvPr/>
        </p:nvSpPr>
        <p:spPr>
          <a:xfrm rot="16200000">
            <a:off x="107281" y="764928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391479" y="3717032"/>
            <a:ext cx="8352928" cy="34882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054" name="TextovéPole 9"/>
          <p:cNvSpPr txBox="1">
            <a:spLocks noChangeArrowheads="1"/>
          </p:cNvSpPr>
          <p:nvPr/>
        </p:nvSpPr>
        <p:spPr bwMode="auto">
          <a:xfrm>
            <a:off x="582553" y="4769963"/>
            <a:ext cx="81369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Násobíme čísla, lze krátit proměnnou</a:t>
            </a:r>
          </a:p>
          <a:p>
            <a:endParaRPr lang="cs-CZ" sz="2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4860032" y="1989616"/>
            <a:ext cx="4392488" cy="16462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82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6257290"/>
              </p:ext>
            </p:extLst>
          </p:nvPr>
        </p:nvGraphicFramePr>
        <p:xfrm>
          <a:off x="363538" y="222250"/>
          <a:ext cx="10937875" cy="810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604" name="Documento" r:id="rId5" imgW="8887544" imgH="6592450" progId="Word.Document.12">
                  <p:embed/>
                </p:oleObj>
              </mc:Choice>
              <mc:Fallback>
                <p:oleObj name="Documento" r:id="rId5" imgW="8887544" imgH="659245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3538" y="222250"/>
                        <a:ext cx="10937875" cy="8101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244408" y="404664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7" action="ppaction://hlinksldjump"/>
          </p:cNvPr>
          <p:cNvSpPr/>
          <p:nvPr/>
        </p:nvSpPr>
        <p:spPr>
          <a:xfrm rot="16200000">
            <a:off x="107281" y="764928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391479" y="3717032"/>
            <a:ext cx="8352928" cy="34882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054" name="TextovéPole 9"/>
          <p:cNvSpPr txBox="1">
            <a:spLocks noChangeArrowheads="1"/>
          </p:cNvSpPr>
          <p:nvPr/>
        </p:nvSpPr>
        <p:spPr bwMode="auto">
          <a:xfrm>
            <a:off x="582553" y="4769963"/>
            <a:ext cx="81369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Pod odmocninou je číslo, které lze odmocnit</a:t>
            </a:r>
          </a:p>
          <a:p>
            <a:endParaRPr lang="cs-CZ" sz="2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444208" y="2100164"/>
            <a:ext cx="2160240" cy="16462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268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6257290"/>
              </p:ext>
            </p:extLst>
          </p:nvPr>
        </p:nvGraphicFramePr>
        <p:xfrm>
          <a:off x="363538" y="222250"/>
          <a:ext cx="10937875" cy="810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28" name="Documento" r:id="rId5" imgW="8887544" imgH="6592450" progId="Word.Document.12">
                  <p:embed/>
                </p:oleObj>
              </mc:Choice>
              <mc:Fallback>
                <p:oleObj name="Documento" r:id="rId5" imgW="8887544" imgH="659245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3538" y="222250"/>
                        <a:ext cx="10937875" cy="8101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244408" y="404664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7" action="ppaction://hlinksldjump"/>
          </p:cNvPr>
          <p:cNvSpPr/>
          <p:nvPr/>
        </p:nvSpPr>
        <p:spPr>
          <a:xfrm rot="16200000">
            <a:off x="107281" y="764928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391479" y="3717032"/>
            <a:ext cx="8352928" cy="34882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054" name="TextovéPole 9"/>
          <p:cNvSpPr txBox="1">
            <a:spLocks noChangeArrowheads="1"/>
          </p:cNvSpPr>
          <p:nvPr/>
        </p:nvSpPr>
        <p:spPr bwMode="auto">
          <a:xfrm>
            <a:off x="582553" y="4769963"/>
            <a:ext cx="81369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Výsledkem úpravy je číslo</a:t>
            </a:r>
          </a:p>
          <a:p>
            <a:endParaRPr lang="cs-CZ" sz="2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7596336" y="2100164"/>
            <a:ext cx="1008112" cy="16462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368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8014439"/>
              </p:ext>
            </p:extLst>
          </p:nvPr>
        </p:nvGraphicFramePr>
        <p:xfrm>
          <a:off x="286892" y="251069"/>
          <a:ext cx="8948738" cy="661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61" name="Documento" r:id="rId4" imgW="8948724" imgH="6615878" progId="Word.Document.12">
                  <p:embed/>
                </p:oleObj>
              </mc:Choice>
              <mc:Fallback>
                <p:oleObj name="Documento" r:id="rId4" imgW="8948724" imgH="661587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6892" y="251069"/>
                        <a:ext cx="8948738" cy="6615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980728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5273" y="764928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-108520" y="3943782"/>
            <a:ext cx="8280920" cy="38164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4" name="TextovéPole 9"/>
              <p:cNvSpPr txBox="1">
                <a:spLocks noChangeArrowheads="1"/>
              </p:cNvSpPr>
              <p:nvPr/>
            </p:nvSpPr>
            <p:spPr bwMode="auto">
              <a:xfrm>
                <a:off x="469703" y="5733256"/>
                <a:ext cx="8136904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cs-CZ" sz="2000" dirty="0" smtClean="0">
                    <a:latin typeface="Times New Roman" pitchFamily="18" charset="0"/>
                    <a:cs typeface="Times New Roman" pitchFamily="18" charset="0"/>
                  </a:rPr>
                  <a:t>      </a:t>
                </a:r>
                <a:r>
                  <a:rPr lang="cs-CZ" sz="2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Výraz má smysl pro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𝑥</m:t>
                    </m:r>
                    <m:r>
                      <a:rPr lang="cs-CZ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&gt;0,</m:t>
                    </m:r>
                  </m:oMath>
                </a14:m>
                <a:r>
                  <a:rPr lang="cs-CZ" sz="2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podíl odmocnin převedeme</a:t>
                </a:r>
              </a:p>
              <a:p>
                <a:r>
                  <a:rPr lang="cs-CZ" sz="20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cs-CZ" sz="2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                  na   odmocninu podílu</a:t>
                </a:r>
                <a:endParaRPr lang="cs-CZ" sz="2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174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9703" y="5733256"/>
                <a:ext cx="8136904" cy="707886"/>
              </a:xfrm>
              <a:prstGeom prst="rect">
                <a:avLst/>
              </a:prstGeom>
              <a:blipFill rotWithShape="0">
                <a:blip r:embed="rId7"/>
                <a:stretch>
                  <a:fillRect t="-4274" b="-1367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bdélník 9"/>
          <p:cNvSpPr/>
          <p:nvPr/>
        </p:nvSpPr>
        <p:spPr>
          <a:xfrm>
            <a:off x="2265066" y="1902393"/>
            <a:ext cx="6699547" cy="16512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4305888"/>
              </p:ext>
            </p:extLst>
          </p:nvPr>
        </p:nvGraphicFramePr>
        <p:xfrm>
          <a:off x="286892" y="251069"/>
          <a:ext cx="8948738" cy="661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652" name="Documento" r:id="rId4" imgW="8948724" imgH="6615878" progId="Word.Document.12">
                  <p:embed/>
                </p:oleObj>
              </mc:Choice>
              <mc:Fallback>
                <p:oleObj name="Documento" r:id="rId4" imgW="8948724" imgH="661587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6892" y="251069"/>
                        <a:ext cx="8948738" cy="6615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980728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5273" y="764928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-108520" y="3943782"/>
            <a:ext cx="8280920" cy="38164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174" name="TextovéPole 9"/>
          <p:cNvSpPr txBox="1">
            <a:spLocks noChangeArrowheads="1"/>
          </p:cNvSpPr>
          <p:nvPr/>
        </p:nvSpPr>
        <p:spPr bwMode="auto">
          <a:xfrm>
            <a:off x="469703" y="5733256"/>
            <a:ext cx="81369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Lze krácením upravit zlomek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4283968" y="1902393"/>
            <a:ext cx="4608637" cy="16512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76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1260</TotalTime>
  <Words>241</Words>
  <Application>Microsoft Office PowerPoint</Application>
  <PresentationFormat>Předvádění na obrazovce (4:3)</PresentationFormat>
  <Paragraphs>100</Paragraphs>
  <Slides>26</Slides>
  <Notes>5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26</vt:i4>
      </vt:variant>
    </vt:vector>
  </HeadingPairs>
  <TitlesOfParts>
    <vt:vector size="33" baseType="lpstr">
      <vt:lpstr>Arial</vt:lpstr>
      <vt:lpstr>Calibri</vt:lpstr>
      <vt:lpstr>Cambria Math</vt:lpstr>
      <vt:lpstr>Times New Roman</vt:lpstr>
      <vt:lpstr>Motiv sady Office</vt:lpstr>
      <vt:lpstr>Documento</vt:lpstr>
      <vt:lpstr>Dokument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</dc:creator>
  <cp:lastModifiedBy>kucera</cp:lastModifiedBy>
  <cp:revision>144</cp:revision>
  <dcterms:created xsi:type="dcterms:W3CDTF">2013-03-31T20:11:56Z</dcterms:created>
  <dcterms:modified xsi:type="dcterms:W3CDTF">2014-06-15T17:22:28Z</dcterms:modified>
</cp:coreProperties>
</file>