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63" r:id="rId4"/>
    <p:sldId id="262" r:id="rId5"/>
    <p:sldId id="445" r:id="rId6"/>
    <p:sldId id="446" r:id="rId7"/>
    <p:sldId id="394" r:id="rId8"/>
    <p:sldId id="447" r:id="rId9"/>
    <p:sldId id="448" r:id="rId10"/>
    <p:sldId id="345" r:id="rId11"/>
    <p:sldId id="449" r:id="rId12"/>
    <p:sldId id="450" r:id="rId13"/>
    <p:sldId id="451" r:id="rId14"/>
    <p:sldId id="285" r:id="rId15"/>
    <p:sldId id="452" r:id="rId16"/>
    <p:sldId id="453" r:id="rId17"/>
    <p:sldId id="259" r:id="rId18"/>
    <p:sldId id="260" r:id="rId19"/>
    <p:sldId id="290" r:id="rId20"/>
    <p:sldId id="291" r:id="rId21"/>
    <p:sldId id="292" r:id="rId22"/>
    <p:sldId id="293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3" autoAdjust="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F95421F-0CCE-43F7-934E-CD88E765265C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96D1C99-96E9-43AC-926B-BAAC8EE307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878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6D1C99-96E9-43AC-926B-BAAC8EE3070F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78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6D1C99-96E9-43AC-926B-BAAC8EE3070F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659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6D1C99-96E9-43AC-926B-BAAC8EE3070F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718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6D1C99-96E9-43AC-926B-BAAC8EE3070F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761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6D1C99-96E9-43AC-926B-BAAC8EE3070F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207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6D1C99-96E9-43AC-926B-BAAC8EE3070F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941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6D1C99-96E9-43AC-926B-BAAC8EE3070F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833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54B975-AA50-4F81-9A78-BB4091D71E1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356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5D713-F9DC-4FDF-B38F-01B74CFCFD05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AFBEA-1D0C-45D4-B6AE-84AEC16B9A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243E5-31FB-45E9-BF46-11A759037FA8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FD808-7952-4685-8492-8A3723E573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64E3D-46CF-41DD-8042-6CEA7491B5E7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382E-96D1-448F-BC5C-A3EAD982B6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FCE76-2DD5-4B16-B766-76AC79DE0001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9423F-5E33-4D42-9677-4ED0F77CA8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BC7E8-A72C-4870-A11A-EB1A2255AFBB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23574-9F00-4A1F-A4F5-C2DDA7D0E9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83170-1CE1-49B0-87CB-3BBDC4CFE89F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FA660-04D9-42C9-A644-C5B7C2593D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251A9-AF48-4635-99D1-E2E0A1584344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60DEB-0A38-48A2-BEF8-5824C1077A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87245-A466-4636-91A2-12EDC190B0A7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5FA9E-7ADB-4DBD-AB28-5212A05F8F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98199-E2C4-410A-9E82-DA6AFFE50ECD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9AE55-D772-44BB-891D-227562D37D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42593-5699-463D-90DC-E0ADF39EDDC2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B1158-D996-4886-9683-EB75E4774C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3C711-ED2A-4933-954E-69B90436F4C6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10C24-8998-4C70-A3A1-E370972DB2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867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E94B41-7656-4B3A-9308-C150DD4E8359}" type="datetimeFigureOut">
              <a:rPr lang="cs-CZ"/>
              <a:pPr>
                <a:defRPr/>
              </a:pPr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0A7772-FFB2-48D9-B253-DDEC8AE487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.emf"/><Relationship Id="rId5" Type="http://schemas.openxmlformats.org/officeDocument/2006/relationships/package" Target="../embeddings/Documento_do_Microsoft_Word8.docx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.emf"/><Relationship Id="rId5" Type="http://schemas.openxmlformats.org/officeDocument/2006/relationships/package" Target="../embeddings/Documento_do_Microsoft_Word9.docx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.emf"/><Relationship Id="rId5" Type="http://schemas.openxmlformats.org/officeDocument/2006/relationships/package" Target="../embeddings/Documento_do_Microsoft_Word10.docx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.emf"/><Relationship Id="rId5" Type="http://schemas.openxmlformats.org/officeDocument/2006/relationships/package" Target="../embeddings/Documento_do_Microsoft_Word11.docx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slide" Target="slide3.xml"/><Relationship Id="rId5" Type="http://schemas.openxmlformats.org/officeDocument/2006/relationships/image" Target="../media/image7.emf"/><Relationship Id="rId4" Type="http://schemas.openxmlformats.org/officeDocument/2006/relationships/package" Target="../embeddings/Documento_do_Microsoft_Word12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slide" Target="slide3.xml"/><Relationship Id="rId5" Type="http://schemas.openxmlformats.org/officeDocument/2006/relationships/image" Target="../media/image7.emf"/><Relationship Id="rId4" Type="http://schemas.openxmlformats.org/officeDocument/2006/relationships/package" Target="../embeddings/Documento_do_Microsoft_Word13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slide" Target="slide3.xml"/><Relationship Id="rId5" Type="http://schemas.openxmlformats.org/officeDocument/2006/relationships/image" Target="../media/image7.emf"/><Relationship Id="rId4" Type="http://schemas.openxmlformats.org/officeDocument/2006/relationships/package" Target="../embeddings/Documento_do_Microsoft_Word14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slide" Target="slide3.xml"/><Relationship Id="rId5" Type="http://schemas.openxmlformats.org/officeDocument/2006/relationships/image" Target="../media/image8.emf"/><Relationship Id="rId4" Type="http://schemas.openxmlformats.org/officeDocument/2006/relationships/package" Target="../embeddings/Documento_do_Microsoft_Word15.docx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slide" Target="slide3.xml"/><Relationship Id="rId5" Type="http://schemas.openxmlformats.org/officeDocument/2006/relationships/image" Target="../media/image9.emf"/><Relationship Id="rId4" Type="http://schemas.openxmlformats.org/officeDocument/2006/relationships/package" Target="../embeddings/Documento_do_Microsoft_Word16.doc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slide" Target="slide3.xml"/><Relationship Id="rId5" Type="http://schemas.openxmlformats.org/officeDocument/2006/relationships/image" Target="../media/image10.emf"/><Relationship Id="rId4" Type="http://schemas.openxmlformats.org/officeDocument/2006/relationships/package" Target="../embeddings/Documento_do_Microsoft_Word17.docx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slide" Target="slide3.xml"/><Relationship Id="rId5" Type="http://schemas.openxmlformats.org/officeDocument/2006/relationships/image" Target="../media/image11.emf"/><Relationship Id="rId4" Type="http://schemas.openxmlformats.org/officeDocument/2006/relationships/package" Target="../embeddings/Documento_do_Microsoft_Word18.docx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slide" Target="slide3.xml"/><Relationship Id="rId5" Type="http://schemas.openxmlformats.org/officeDocument/2006/relationships/image" Target="../media/image12.emf"/><Relationship Id="rId4" Type="http://schemas.openxmlformats.org/officeDocument/2006/relationships/package" Target="../embeddings/Documento_do_Microsoft_Word19.docx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20.xml"/><Relationship Id="rId3" Type="http://schemas.openxmlformats.org/officeDocument/2006/relationships/oleObject" Target="../embeddings/oleObject1.bin"/><Relationship Id="rId7" Type="http://schemas.openxmlformats.org/officeDocument/2006/relationships/slide" Target="slide17.xml"/><Relationship Id="rId12" Type="http://schemas.openxmlformats.org/officeDocument/2006/relationships/slide" Target="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slide" Target="slide18.xml"/><Relationship Id="rId11" Type="http://schemas.openxmlformats.org/officeDocument/2006/relationships/slide" Target="slide14.xml"/><Relationship Id="rId5" Type="http://schemas.openxmlformats.org/officeDocument/2006/relationships/image" Target="../media/image2.emf"/><Relationship Id="rId15" Type="http://schemas.openxmlformats.org/officeDocument/2006/relationships/slide" Target="slide22.xml"/><Relationship Id="rId10" Type="http://schemas.openxmlformats.org/officeDocument/2006/relationships/slide" Target="slide10.xml"/><Relationship Id="rId4" Type="http://schemas.openxmlformats.org/officeDocument/2006/relationships/package" Target="../embeddings/Documento_do_Microsoft_Word1.docx"/><Relationship Id="rId9" Type="http://schemas.openxmlformats.org/officeDocument/2006/relationships/slide" Target="slide7.xml"/><Relationship Id="rId14" Type="http://schemas.openxmlformats.org/officeDocument/2006/relationships/slide" Target="slide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package" Target="../embeddings/Documento_do_Microsoft_Word2.docx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package" Target="../embeddings/Documento_do_Microsoft_Word3.docx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package" Target="../embeddings/Documento_do_Microsoft_Word4.docx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slide" Target="slide3.xml"/><Relationship Id="rId5" Type="http://schemas.openxmlformats.org/officeDocument/2006/relationships/image" Target="../media/image5.emf"/><Relationship Id="rId4" Type="http://schemas.openxmlformats.org/officeDocument/2006/relationships/package" Target="../embeddings/Documento_do_Microsoft_Word5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slide" Target="slide3.xml"/><Relationship Id="rId5" Type="http://schemas.openxmlformats.org/officeDocument/2006/relationships/image" Target="../media/image5.emf"/><Relationship Id="rId4" Type="http://schemas.openxmlformats.org/officeDocument/2006/relationships/package" Target="../embeddings/Documento_do_Microsoft_Word6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slide" Target="slide3.xml"/><Relationship Id="rId5" Type="http://schemas.openxmlformats.org/officeDocument/2006/relationships/image" Target="../media/image5.emf"/><Relationship Id="rId4" Type="http://schemas.openxmlformats.org/officeDocument/2006/relationships/package" Target="../embeddings/Documento_do_Microsoft_Word7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ovéPole 4"/>
          <p:cNvSpPr txBox="1">
            <a:spLocks noChangeArrowheads="1"/>
          </p:cNvSpPr>
          <p:nvPr/>
        </p:nvSpPr>
        <p:spPr bwMode="auto">
          <a:xfrm>
            <a:off x="1187450" y="836613"/>
            <a:ext cx="64801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4800" b="1" dirty="0" smtClean="0">
                <a:solidFill>
                  <a:schemeClr val="bg1"/>
                </a:solidFill>
                <a:latin typeface="Calibri" pitchFamily="34" charset="0"/>
              </a:rPr>
              <a:t>ALGEBRAICKÉ VÝRAZY</a:t>
            </a:r>
          </a:p>
          <a:p>
            <a:pPr algn="ctr"/>
            <a:endParaRPr lang="cs-CZ" sz="48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cs-CZ" sz="4800" b="1" dirty="0" smtClean="0">
                <a:solidFill>
                  <a:schemeClr val="bg1"/>
                </a:solidFill>
                <a:latin typeface="Calibri" pitchFamily="34" charset="0"/>
              </a:rPr>
              <a:t>18</a:t>
            </a:r>
          </a:p>
          <a:p>
            <a:pPr algn="ctr"/>
            <a:endParaRPr lang="cs-CZ" sz="48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cs-CZ" sz="4800" b="1" dirty="0" smtClean="0">
                <a:solidFill>
                  <a:schemeClr val="bg1"/>
                </a:solidFill>
                <a:latin typeface="Calibri" pitchFamily="34" charset="0"/>
              </a:rPr>
              <a:t>Odmocniny I</a:t>
            </a:r>
            <a:endParaRPr lang="cs-CZ" sz="48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cs-CZ" sz="48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29699" name="TextovéPole 5"/>
          <p:cNvSpPr txBox="1">
            <a:spLocks noChangeArrowheads="1"/>
          </p:cNvSpPr>
          <p:nvPr/>
        </p:nvSpPr>
        <p:spPr bwMode="auto">
          <a:xfrm>
            <a:off x="6011863" y="6092825"/>
            <a:ext cx="2663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rgbClr val="FFFF00"/>
                </a:solidFill>
                <a:latin typeface="Calibri" pitchFamily="34" charset="0"/>
              </a:rPr>
              <a:t>MěSOŠ Klobouky u Brna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369830"/>
              </p:ext>
            </p:extLst>
          </p:nvPr>
        </p:nvGraphicFramePr>
        <p:xfrm>
          <a:off x="200123" y="315913"/>
          <a:ext cx="10996613" cy="815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8" name="Documento" r:id="rId5" imgW="8939007" imgH="6639665" progId="Word.Document.12">
                  <p:embed/>
                </p:oleObj>
              </mc:Choice>
              <mc:Fallback>
                <p:oleObj name="Documento" r:id="rId5" imgW="8939007" imgH="663966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0123" y="315913"/>
                        <a:ext cx="10996613" cy="815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Šipka doprava 6">
            <a:hlinkClick r:id="rId7" action="ppaction://hlinksldjump"/>
          </p:cNvPr>
          <p:cNvSpPr/>
          <p:nvPr/>
        </p:nvSpPr>
        <p:spPr>
          <a:xfrm rot="16200000">
            <a:off x="35273" y="909761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11560" y="4337815"/>
            <a:ext cx="8748464" cy="432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4" name="TextovéPole 9"/>
          <p:cNvSpPr txBox="1">
            <a:spLocks noChangeArrowheads="1"/>
          </p:cNvSpPr>
          <p:nvPr/>
        </p:nvSpPr>
        <p:spPr bwMode="auto">
          <a:xfrm>
            <a:off x="875582" y="4946591"/>
            <a:ext cx="85689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Součin odmocnin přepíšeme na odmocninu součinu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347864" y="2418607"/>
            <a:ext cx="5688632" cy="1736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764382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369830"/>
              </p:ext>
            </p:extLst>
          </p:nvPr>
        </p:nvGraphicFramePr>
        <p:xfrm>
          <a:off x="200123" y="315913"/>
          <a:ext cx="10996613" cy="815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32" name="Documento" r:id="rId5" imgW="8939007" imgH="6639665" progId="Word.Document.12">
                  <p:embed/>
                </p:oleObj>
              </mc:Choice>
              <mc:Fallback>
                <p:oleObj name="Documento" r:id="rId5" imgW="8939007" imgH="663966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0123" y="315913"/>
                        <a:ext cx="10996613" cy="815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Šipka doprava 6">
            <a:hlinkClick r:id="rId7" action="ppaction://hlinksldjump"/>
          </p:cNvPr>
          <p:cNvSpPr/>
          <p:nvPr/>
        </p:nvSpPr>
        <p:spPr>
          <a:xfrm rot="16200000">
            <a:off x="35273" y="909761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11560" y="4337815"/>
            <a:ext cx="8748464" cy="432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4" name="TextovéPole 9"/>
          <p:cNvSpPr txBox="1">
            <a:spLocks noChangeArrowheads="1"/>
          </p:cNvSpPr>
          <p:nvPr/>
        </p:nvSpPr>
        <p:spPr bwMode="auto">
          <a:xfrm>
            <a:off x="875582" y="4946591"/>
            <a:ext cx="85689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Výraz pod odmocnítkem dále upravíme, násobíme a krátíme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5868144" y="2418607"/>
            <a:ext cx="3168352" cy="1736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764382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9405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369830"/>
              </p:ext>
            </p:extLst>
          </p:nvPr>
        </p:nvGraphicFramePr>
        <p:xfrm>
          <a:off x="200123" y="315913"/>
          <a:ext cx="10996613" cy="815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57" name="Documento" r:id="rId5" imgW="8939007" imgH="6639665" progId="Word.Document.12">
                  <p:embed/>
                </p:oleObj>
              </mc:Choice>
              <mc:Fallback>
                <p:oleObj name="Documento" r:id="rId5" imgW="8939007" imgH="663966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0123" y="315913"/>
                        <a:ext cx="10996613" cy="815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Šipka doprava 6">
            <a:hlinkClick r:id="rId7" action="ppaction://hlinksldjump"/>
          </p:cNvPr>
          <p:cNvSpPr/>
          <p:nvPr/>
        </p:nvSpPr>
        <p:spPr>
          <a:xfrm rot="16200000">
            <a:off x="35273" y="909761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11560" y="4337815"/>
            <a:ext cx="8748464" cy="432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4" name="TextovéPole 9"/>
          <p:cNvSpPr txBox="1">
            <a:spLocks noChangeArrowheads="1"/>
          </p:cNvSpPr>
          <p:nvPr/>
        </p:nvSpPr>
        <p:spPr bwMode="auto">
          <a:xfrm>
            <a:off x="875582" y="4946591"/>
            <a:ext cx="85689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Lze odmocnit jak číslo, tak sudou mocninu proměnné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148390" y="2418607"/>
            <a:ext cx="1211634" cy="1736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764382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89351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369830"/>
              </p:ext>
            </p:extLst>
          </p:nvPr>
        </p:nvGraphicFramePr>
        <p:xfrm>
          <a:off x="200123" y="315913"/>
          <a:ext cx="10996613" cy="815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80" name="Documento" r:id="rId5" imgW="8939007" imgH="6639665" progId="Word.Document.12">
                  <p:embed/>
                </p:oleObj>
              </mc:Choice>
              <mc:Fallback>
                <p:oleObj name="Documento" r:id="rId5" imgW="8939007" imgH="663966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0123" y="315913"/>
                        <a:ext cx="10996613" cy="815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Šipka doprava 6">
            <a:hlinkClick r:id="rId7" action="ppaction://hlinksldjump"/>
          </p:cNvPr>
          <p:cNvSpPr/>
          <p:nvPr/>
        </p:nvSpPr>
        <p:spPr>
          <a:xfrm rot="16200000">
            <a:off x="35273" y="909761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611560" y="4337815"/>
            <a:ext cx="8748464" cy="432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294" name="TextovéPole 9"/>
          <p:cNvSpPr txBox="1">
            <a:spLocks noChangeArrowheads="1"/>
          </p:cNvSpPr>
          <p:nvPr/>
        </p:nvSpPr>
        <p:spPr bwMode="auto">
          <a:xfrm>
            <a:off x="875582" y="4946591"/>
            <a:ext cx="85689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Výraz je zjednodušen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0027357" y="3644472"/>
            <a:ext cx="1211634" cy="1736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764382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56733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079595"/>
              </p:ext>
            </p:extLst>
          </p:nvPr>
        </p:nvGraphicFramePr>
        <p:xfrm>
          <a:off x="506536" y="294084"/>
          <a:ext cx="8890000" cy="659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Documento" r:id="rId4" imgW="8890356" imgH="6592021" progId="Word.Document.12">
                  <p:embed/>
                </p:oleObj>
              </mc:Choice>
              <mc:Fallback>
                <p:oleObj name="Documento" r:id="rId4" imgW="8890356" imgH="659202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6536" y="294084"/>
                        <a:ext cx="8890000" cy="659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1196752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5273" y="837753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179512" y="2736304"/>
            <a:ext cx="8352928" cy="4365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2534" name="TextovéPole 9"/>
          <p:cNvSpPr txBox="1">
            <a:spLocks noChangeArrowheads="1"/>
          </p:cNvSpPr>
          <p:nvPr/>
        </p:nvSpPr>
        <p:spPr bwMode="auto">
          <a:xfrm>
            <a:off x="179512" y="4077072"/>
            <a:ext cx="83529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V zadání je </a:t>
            </a:r>
            <a:r>
              <a:rPr lang="cs-CZ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přirozené číslo – tedy nezáporné – lze upravovat</a:t>
            </a:r>
          </a:p>
          <a:p>
            <a:r>
              <a:rPr lang="cs-CZ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Násobíme čísla a sečteme exponenty 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095836" y="1664804"/>
            <a:ext cx="3276364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8316416" y="1916832"/>
            <a:ext cx="648072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079595"/>
              </p:ext>
            </p:extLst>
          </p:nvPr>
        </p:nvGraphicFramePr>
        <p:xfrm>
          <a:off x="506536" y="294084"/>
          <a:ext cx="8890000" cy="659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05" name="Documento" r:id="rId4" imgW="8890356" imgH="6592021" progId="Word.Document.12">
                  <p:embed/>
                </p:oleObj>
              </mc:Choice>
              <mc:Fallback>
                <p:oleObj name="Documento" r:id="rId4" imgW="8890356" imgH="659202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6536" y="294084"/>
                        <a:ext cx="8890000" cy="659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1196752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5273" y="837753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179512" y="2736304"/>
            <a:ext cx="8352928" cy="4365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2534" name="TextovéPole 9"/>
          <p:cNvSpPr txBox="1">
            <a:spLocks noChangeArrowheads="1"/>
          </p:cNvSpPr>
          <p:nvPr/>
        </p:nvSpPr>
        <p:spPr bwMode="auto">
          <a:xfrm>
            <a:off x="179512" y="4077072"/>
            <a:ext cx="83529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Výraz lze odmocnit, jak číslo, tak sudá mocnina proměnné 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256076" y="1808820"/>
            <a:ext cx="3276364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8316416" y="1916832"/>
            <a:ext cx="648072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7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079595"/>
              </p:ext>
            </p:extLst>
          </p:nvPr>
        </p:nvGraphicFramePr>
        <p:xfrm>
          <a:off x="506536" y="294084"/>
          <a:ext cx="8890000" cy="659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28" name="Documento" r:id="rId4" imgW="8890356" imgH="6592021" progId="Word.Document.12">
                  <p:embed/>
                </p:oleObj>
              </mc:Choice>
              <mc:Fallback>
                <p:oleObj name="Documento" r:id="rId4" imgW="8890356" imgH="659202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6536" y="294084"/>
                        <a:ext cx="8890000" cy="659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1196752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5273" y="837753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179512" y="2736304"/>
            <a:ext cx="8352928" cy="4365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2534" name="TextovéPole 9"/>
          <p:cNvSpPr txBox="1">
            <a:spLocks noChangeArrowheads="1"/>
          </p:cNvSpPr>
          <p:nvPr/>
        </p:nvSpPr>
        <p:spPr bwMode="auto">
          <a:xfrm>
            <a:off x="179512" y="4077072"/>
            <a:ext cx="83529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Výsledkem je tvar bez odmocniny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876256" y="1808820"/>
            <a:ext cx="1656184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8316416" y="1916832"/>
            <a:ext cx="648072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5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384175" y="491951"/>
          <a:ext cx="8650288" cy="632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Dokument" r:id="rId4" imgW="8649593" imgH="6321245" progId="Word.Document.12">
                  <p:embed/>
                </p:oleObj>
              </mc:Choice>
              <mc:Fallback>
                <p:oleObj name="Dokument" r:id="rId4" imgW="8649593" imgH="6321245" progId="Word.Document.12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" y="491951"/>
                        <a:ext cx="8650288" cy="6321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16200000">
            <a:off x="8171656" y="260102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ovéPole 1"/>
          <p:cNvSpPr txBox="1">
            <a:spLocks noChangeArrowheads="1"/>
          </p:cNvSpPr>
          <p:nvPr/>
        </p:nvSpPr>
        <p:spPr bwMode="auto">
          <a:xfrm>
            <a:off x="1476375" y="1557338"/>
            <a:ext cx="6767513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Zdroje:</a:t>
            </a:r>
          </a:p>
          <a:p>
            <a:endParaRPr lang="cs-CZ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www.novamaturita.cz  - Cermat - příklady použité v zadáních maturity</a:t>
            </a:r>
          </a:p>
          <a:p>
            <a:endParaRPr lang="cs-CZ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Gaudetop – kolektiv autorů – Tvoje státní maturita 2013  - Matematika</a:t>
            </a:r>
          </a:p>
          <a:p>
            <a:endParaRPr lang="cs-CZ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Prometheus – Kubát, Hrubý, Pilgr – Matematika – Maturitní minimum</a:t>
            </a:r>
          </a:p>
          <a:p>
            <a:endParaRPr lang="cs-CZ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Příklady z archivu autora</a:t>
            </a:r>
          </a:p>
          <a:p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260939"/>
              </p:ext>
            </p:extLst>
          </p:nvPr>
        </p:nvGraphicFramePr>
        <p:xfrm>
          <a:off x="504825" y="187325"/>
          <a:ext cx="8861425" cy="661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6" name="Documento" r:id="rId4" imgW="8892583" imgH="6646513" progId="Word.Document.12">
                  <p:embed/>
                </p:oleObj>
              </mc:Choice>
              <mc:Fallback>
                <p:oleObj name="Documento" r:id="rId4" imgW="8892583" imgH="664651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4825" y="187325"/>
                        <a:ext cx="8861425" cy="6611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Šipka doprava 3">
            <a:hlinkClick r:id="rId6" action="ppaction://hlinksldjump"/>
          </p:cNvPr>
          <p:cNvSpPr/>
          <p:nvPr/>
        </p:nvSpPr>
        <p:spPr>
          <a:xfrm rot="16200000">
            <a:off x="107281" y="692920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231775"/>
            <a:ext cx="5256213" cy="13255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30723" name="Obdélník 5"/>
          <p:cNvSpPr>
            <a:spLocks noChangeArrowheads="1"/>
          </p:cNvSpPr>
          <p:nvPr/>
        </p:nvSpPr>
        <p:spPr bwMode="auto">
          <a:xfrm>
            <a:off x="395288" y="1916113"/>
            <a:ext cx="84248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latin typeface="Calibri" pitchFamily="34" charset="0"/>
              </a:rPr>
              <a:t>ŠKOLA:			Městská střední odborná škola, Klobouky u Brna,    </a:t>
            </a:r>
          </a:p>
          <a:p>
            <a:r>
              <a:rPr lang="cs-CZ" dirty="0">
                <a:latin typeface="Calibri" pitchFamily="34" charset="0"/>
              </a:rPr>
              <a:t>			nám. Míru 6, příspěvková organizace</a:t>
            </a:r>
          </a:p>
          <a:p>
            <a:r>
              <a:rPr lang="cs-CZ" dirty="0">
                <a:latin typeface="Calibri" pitchFamily="34" charset="0"/>
              </a:rPr>
              <a:t>ČÍSLO PROJEKTU:		CZ.1.07/1.5.00/34.1020</a:t>
            </a:r>
          </a:p>
          <a:p>
            <a:r>
              <a:rPr lang="cs-CZ" dirty="0">
                <a:latin typeface="Calibri" pitchFamily="34" charset="0"/>
              </a:rPr>
              <a:t>NÁZEV PROJEKTU:		Šablony – </a:t>
            </a:r>
            <a:r>
              <a:rPr lang="cs-CZ" dirty="0" err="1">
                <a:latin typeface="Calibri" pitchFamily="34" charset="0"/>
              </a:rPr>
              <a:t>MěSOŠ</a:t>
            </a:r>
            <a:r>
              <a:rPr lang="cs-CZ" dirty="0">
                <a:latin typeface="Calibri" pitchFamily="34" charset="0"/>
              </a:rPr>
              <a:t> Klobouky</a:t>
            </a:r>
          </a:p>
          <a:p>
            <a:r>
              <a:rPr lang="cs-CZ" dirty="0">
                <a:latin typeface="Calibri" pitchFamily="34" charset="0"/>
              </a:rPr>
              <a:t>ČÍSLO ŠABLONY:		III/2 Inovace a zkvalitnění výuky prostřednictvím ICT</a:t>
            </a:r>
          </a:p>
          <a:p>
            <a:r>
              <a:rPr lang="cs-CZ" dirty="0">
                <a:latin typeface="Calibri" pitchFamily="34" charset="0"/>
              </a:rPr>
              <a:t>AUTOR:			Petr Kučera	</a:t>
            </a:r>
          </a:p>
          <a:p>
            <a:r>
              <a:rPr lang="cs-CZ" dirty="0">
                <a:latin typeface="Calibri" pitchFamily="34" charset="0"/>
              </a:rPr>
              <a:t>TEMATICKÁ OBLAST: 	</a:t>
            </a:r>
            <a:r>
              <a:rPr lang="cs-CZ" dirty="0" smtClean="0">
                <a:latin typeface="Calibri" pitchFamily="34" charset="0"/>
              </a:rPr>
              <a:t> SMA_ALGEBRAICKÉ VÝRAZY </a:t>
            </a:r>
            <a:r>
              <a:rPr lang="cs-CZ" dirty="0">
                <a:latin typeface="Calibri" pitchFamily="34" charset="0"/>
              </a:rPr>
              <a:t>	</a:t>
            </a:r>
          </a:p>
          <a:p>
            <a:r>
              <a:rPr lang="cs-CZ" dirty="0">
                <a:latin typeface="Calibri" pitchFamily="34" charset="0"/>
              </a:rPr>
              <a:t>NÁZEV </a:t>
            </a:r>
            <a:r>
              <a:rPr lang="cs-CZ" dirty="0" err="1">
                <a:latin typeface="Calibri" pitchFamily="34" charset="0"/>
              </a:rPr>
              <a:t>DUMu</a:t>
            </a:r>
            <a:r>
              <a:rPr lang="cs-CZ" dirty="0">
                <a:latin typeface="Calibri" pitchFamily="34" charset="0"/>
              </a:rPr>
              <a:t>:		</a:t>
            </a:r>
            <a:r>
              <a:rPr lang="cs-CZ" dirty="0" smtClean="0">
                <a:latin typeface="Calibri" pitchFamily="34" charset="0"/>
              </a:rPr>
              <a:t>Odmocniny I</a:t>
            </a: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POŘADOVÉ ČÍSLO </a:t>
            </a:r>
            <a:r>
              <a:rPr lang="cs-CZ" dirty="0" err="1">
                <a:latin typeface="Calibri" pitchFamily="34" charset="0"/>
              </a:rPr>
              <a:t>DUMu</a:t>
            </a:r>
            <a:r>
              <a:rPr lang="cs-CZ" dirty="0">
                <a:latin typeface="Calibri" pitchFamily="34" charset="0"/>
              </a:rPr>
              <a:t>:	</a:t>
            </a:r>
            <a:r>
              <a:rPr lang="cs-CZ" dirty="0" smtClean="0">
                <a:latin typeface="Calibri" pitchFamily="34" charset="0"/>
              </a:rPr>
              <a:t>18</a:t>
            </a: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KÓD </a:t>
            </a:r>
            <a:r>
              <a:rPr lang="cs-CZ" dirty="0" err="1">
                <a:latin typeface="Calibri" pitchFamily="34" charset="0"/>
              </a:rPr>
              <a:t>DUMu</a:t>
            </a:r>
            <a:r>
              <a:rPr lang="cs-CZ" dirty="0">
                <a:latin typeface="Calibri" pitchFamily="34" charset="0"/>
              </a:rPr>
              <a:t>:		</a:t>
            </a:r>
            <a:r>
              <a:rPr lang="cs-CZ" dirty="0" smtClean="0">
                <a:latin typeface="Calibri" pitchFamily="34" charset="0"/>
              </a:rPr>
              <a:t>VY_32_INOVACE_1_2_18_KUP</a:t>
            </a:r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DATUM TVORBY:		</a:t>
            </a:r>
            <a:r>
              <a:rPr lang="cs-CZ" dirty="0" smtClean="0">
                <a:latin typeface="Calibri" pitchFamily="34" charset="0"/>
              </a:rPr>
              <a:t>16.9. </a:t>
            </a:r>
            <a:r>
              <a:rPr lang="cs-CZ" dirty="0">
                <a:latin typeface="Calibri" pitchFamily="34" charset="0"/>
              </a:rPr>
              <a:t>2013</a:t>
            </a:r>
          </a:p>
          <a:p>
            <a:r>
              <a:rPr lang="cs-CZ" dirty="0">
                <a:latin typeface="Calibri" pitchFamily="34" charset="0"/>
              </a:rPr>
              <a:t>ANOTACE (ROČNÍK):	</a:t>
            </a:r>
            <a:r>
              <a:rPr lang="cs-CZ" dirty="0">
                <a:latin typeface="Calibri" pitchFamily="34" charset="0"/>
              </a:rPr>
              <a:t>Prezentace je určena pro použití v předmětu seminář</a:t>
            </a:r>
          </a:p>
          <a:p>
            <a:r>
              <a:rPr lang="cs-CZ" dirty="0">
                <a:latin typeface="Calibri" pitchFamily="34" charset="0"/>
              </a:rPr>
              <a:t>			z matematiky, který je vyučován ve 3. a 4. ročníku.</a:t>
            </a:r>
          </a:p>
          <a:p>
            <a:r>
              <a:rPr lang="cs-CZ" dirty="0">
                <a:latin typeface="Calibri" pitchFamily="34" charset="0"/>
              </a:rPr>
              <a:t>			Je vytvořena k využití ve vyučovací hodině za pomoci</a:t>
            </a:r>
          </a:p>
          <a:p>
            <a:r>
              <a:rPr lang="cs-CZ" dirty="0">
                <a:latin typeface="Calibri" pitchFamily="34" charset="0"/>
              </a:rPr>
              <a:t>			interaktivní tabule. Materiál je možno také použít</a:t>
            </a:r>
          </a:p>
          <a:p>
            <a:r>
              <a:rPr lang="cs-CZ" dirty="0">
                <a:latin typeface="Calibri" pitchFamily="34" charset="0"/>
              </a:rPr>
              <a:t>	 		v matematice nebo k samostudiu při přípravě k maturitě.</a:t>
            </a: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991845"/>
              </p:ext>
            </p:extLst>
          </p:nvPr>
        </p:nvGraphicFramePr>
        <p:xfrm>
          <a:off x="364678" y="223217"/>
          <a:ext cx="8959850" cy="673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1" name="Documento" r:id="rId4" imgW="8960600" imgH="6733735" progId="Word.Document.12">
                  <p:embed/>
                </p:oleObj>
              </mc:Choice>
              <mc:Fallback>
                <p:oleObj name="Documento" r:id="rId4" imgW="8960600" imgH="673373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4678" y="223217"/>
                        <a:ext cx="8959850" cy="673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Šipka doprava 3">
            <a:hlinkClick r:id="rId6" action="ppaction://hlinksldjump"/>
          </p:cNvPr>
          <p:cNvSpPr/>
          <p:nvPr/>
        </p:nvSpPr>
        <p:spPr>
          <a:xfrm rot="16200000">
            <a:off x="35273" y="836936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215407"/>
              </p:ext>
            </p:extLst>
          </p:nvPr>
        </p:nvGraphicFramePr>
        <p:xfrm>
          <a:off x="433388" y="332656"/>
          <a:ext cx="11031537" cy="817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4" name="Documento" r:id="rId4" imgW="8960600" imgH="6651199" progId="Word.Document.12">
                  <p:embed/>
                </p:oleObj>
              </mc:Choice>
              <mc:Fallback>
                <p:oleObj name="Documento" r:id="rId4" imgW="8960600" imgH="665119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3388" y="332656"/>
                        <a:ext cx="11031537" cy="8170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16200000">
            <a:off x="251297" y="1053777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835344"/>
              </p:ext>
            </p:extLst>
          </p:nvPr>
        </p:nvGraphicFramePr>
        <p:xfrm>
          <a:off x="278382" y="188640"/>
          <a:ext cx="8974138" cy="666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9" name="Documento" r:id="rId4" imgW="8973915" imgH="6663093" progId="Word.Document.12">
                  <p:embed/>
                </p:oleObj>
              </mc:Choice>
              <mc:Fallback>
                <p:oleObj name="Documento" r:id="rId4" imgW="8973915" imgH="666309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8382" y="188640"/>
                        <a:ext cx="8974138" cy="6662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16200000">
            <a:off x="35273" y="765745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359649"/>
              </p:ext>
            </p:extLst>
          </p:nvPr>
        </p:nvGraphicFramePr>
        <p:xfrm>
          <a:off x="1633710" y="980728"/>
          <a:ext cx="8770938" cy="649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o" r:id="rId4" imgW="8770224" imgH="6498380" progId="Word.Document.12">
                  <p:embed/>
                </p:oleObj>
              </mc:Choice>
              <mc:Fallback>
                <p:oleObj name="Documento" r:id="rId4" imgW="8770224" imgH="64983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33710" y="980728"/>
                        <a:ext cx="8770938" cy="6497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Šipka doprava 2">
            <a:hlinkClick r:id="rId6" action="ppaction://hlinksldjump"/>
          </p:cNvPr>
          <p:cNvSpPr/>
          <p:nvPr/>
        </p:nvSpPr>
        <p:spPr>
          <a:xfrm rot="5400000">
            <a:off x="323056" y="6164758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Šipka doprava 3">
            <a:hlinkClick r:id="rId7" action="ppaction://hlinksldjump"/>
          </p:cNvPr>
          <p:cNvSpPr/>
          <p:nvPr/>
        </p:nvSpPr>
        <p:spPr>
          <a:xfrm>
            <a:off x="8459788" y="188913"/>
            <a:ext cx="504825" cy="36036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029" name="Obdélník 9"/>
          <p:cNvSpPr>
            <a:spLocks noChangeArrowheads="1"/>
          </p:cNvSpPr>
          <p:nvPr/>
        </p:nvSpPr>
        <p:spPr bwMode="auto">
          <a:xfrm>
            <a:off x="7380288" y="188913"/>
            <a:ext cx="93612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  <a:latin typeface="Calibri" pitchFamily="34" charset="0"/>
              </a:rPr>
              <a:t>POMOC</a:t>
            </a:r>
          </a:p>
        </p:txBody>
      </p:sp>
      <p:sp>
        <p:nvSpPr>
          <p:cNvPr id="11" name="Šipka doprava 10">
            <a:hlinkClick r:id="rId8" action="ppaction://hlinksldjump"/>
          </p:cNvPr>
          <p:cNvSpPr/>
          <p:nvPr/>
        </p:nvSpPr>
        <p:spPr>
          <a:xfrm>
            <a:off x="8459788" y="1052413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2" name="Šipka doprava 11">
            <a:hlinkClick r:id="rId9" action="ppaction://hlinksldjump"/>
          </p:cNvPr>
          <p:cNvSpPr/>
          <p:nvPr/>
        </p:nvSpPr>
        <p:spPr>
          <a:xfrm>
            <a:off x="8459788" y="2348880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3" name="Šipka doprava 12">
            <a:hlinkClick r:id="rId10" action="ppaction://hlinksldjump"/>
          </p:cNvPr>
          <p:cNvSpPr/>
          <p:nvPr/>
        </p:nvSpPr>
        <p:spPr>
          <a:xfrm>
            <a:off x="8459788" y="3861048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4" name="Šipka doprava 13">
            <a:hlinkClick r:id="rId11" action="ppaction://hlinksldjump"/>
          </p:cNvPr>
          <p:cNvSpPr/>
          <p:nvPr/>
        </p:nvSpPr>
        <p:spPr>
          <a:xfrm>
            <a:off x="8459788" y="5301208"/>
            <a:ext cx="504825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" name="Šipka doprava 15">
            <a:hlinkClick r:id="rId12" action="ppaction://hlinksldjump"/>
          </p:cNvPr>
          <p:cNvSpPr/>
          <p:nvPr/>
        </p:nvSpPr>
        <p:spPr>
          <a:xfrm rot="10800000">
            <a:off x="323528" y="836712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7" name="Šipka doprava 16">
            <a:hlinkClick r:id="rId13" action="ppaction://hlinksldjump"/>
          </p:cNvPr>
          <p:cNvSpPr/>
          <p:nvPr/>
        </p:nvSpPr>
        <p:spPr>
          <a:xfrm rot="10800000">
            <a:off x="323528" y="2276872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8" name="Šipka doprava 17">
            <a:hlinkClick r:id="rId14" action="ppaction://hlinksldjump"/>
          </p:cNvPr>
          <p:cNvSpPr/>
          <p:nvPr/>
        </p:nvSpPr>
        <p:spPr>
          <a:xfrm rot="10800000">
            <a:off x="322759" y="3717032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19" name="Šipka doprava 18">
            <a:hlinkClick r:id="rId15" action="ppaction://hlinksldjump"/>
          </p:cNvPr>
          <p:cNvSpPr/>
          <p:nvPr/>
        </p:nvSpPr>
        <p:spPr>
          <a:xfrm rot="10800000">
            <a:off x="322759" y="5372893"/>
            <a:ext cx="504825" cy="360363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28480"/>
              </p:ext>
            </p:extLst>
          </p:nvPr>
        </p:nvGraphicFramePr>
        <p:xfrm>
          <a:off x="522411" y="281384"/>
          <a:ext cx="8874125" cy="66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Documento" r:id="rId5" imgW="8873509" imgH="6604344" progId="Word.Document.12">
                  <p:embed/>
                </p:oleObj>
              </mc:Choice>
              <mc:Fallback>
                <p:oleObj name="Documento" r:id="rId5" imgW="8873509" imgH="660434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2411" y="281384"/>
                        <a:ext cx="8874125" cy="660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244408" y="404664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7" action="ppaction://hlinksldjump"/>
          </p:cNvPr>
          <p:cNvSpPr/>
          <p:nvPr/>
        </p:nvSpPr>
        <p:spPr>
          <a:xfrm rot="16200000">
            <a:off x="107281" y="764928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358900" y="3048224"/>
            <a:ext cx="8352928" cy="44644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54" name="TextovéPole 9"/>
          <p:cNvSpPr txBox="1">
            <a:spLocks noChangeArrowheads="1"/>
          </p:cNvSpPr>
          <p:nvPr/>
        </p:nvSpPr>
        <p:spPr bwMode="auto">
          <a:xfrm>
            <a:off x="539552" y="4077072"/>
            <a:ext cx="81369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Součin odmocnin přepíšeme na odmocninu součinu</a:t>
            </a:r>
            <a:endParaRPr lang="cs-CZ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635896" y="1824088"/>
            <a:ext cx="3996444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813565"/>
              </p:ext>
            </p:extLst>
          </p:nvPr>
        </p:nvGraphicFramePr>
        <p:xfrm>
          <a:off x="522411" y="281384"/>
          <a:ext cx="8874125" cy="66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36" name="Documento" r:id="rId5" imgW="8873509" imgH="6604344" progId="Word.Document.12">
                  <p:embed/>
                </p:oleObj>
              </mc:Choice>
              <mc:Fallback>
                <p:oleObj name="Documento" r:id="rId5" imgW="8873509" imgH="660434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2411" y="281384"/>
                        <a:ext cx="8874125" cy="660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244408" y="404664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7" action="ppaction://hlinksldjump"/>
          </p:cNvPr>
          <p:cNvSpPr/>
          <p:nvPr/>
        </p:nvSpPr>
        <p:spPr>
          <a:xfrm rot="16200000">
            <a:off x="107281" y="764928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358900" y="3048224"/>
            <a:ext cx="8352928" cy="44644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54" name="TextovéPole 9"/>
          <p:cNvSpPr txBox="1">
            <a:spLocks noChangeArrowheads="1"/>
          </p:cNvSpPr>
          <p:nvPr/>
        </p:nvSpPr>
        <p:spPr bwMode="auto">
          <a:xfrm>
            <a:off x="539552" y="4077072"/>
            <a:ext cx="81369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Lze odmocnit jak číslo, tak sudou mocninu proměnné</a:t>
            </a:r>
            <a:endParaRPr lang="cs-CZ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580112" y="1824088"/>
            <a:ext cx="2484276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21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813565"/>
              </p:ext>
            </p:extLst>
          </p:nvPr>
        </p:nvGraphicFramePr>
        <p:xfrm>
          <a:off x="522411" y="281384"/>
          <a:ext cx="8874125" cy="66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60" name="Documento" r:id="rId5" imgW="8873509" imgH="6604344" progId="Word.Document.12">
                  <p:embed/>
                </p:oleObj>
              </mc:Choice>
              <mc:Fallback>
                <p:oleObj name="Documento" r:id="rId5" imgW="8873509" imgH="660434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2411" y="281384"/>
                        <a:ext cx="8874125" cy="660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244408" y="404664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7" action="ppaction://hlinksldjump"/>
          </p:cNvPr>
          <p:cNvSpPr/>
          <p:nvPr/>
        </p:nvSpPr>
        <p:spPr>
          <a:xfrm rot="16200000">
            <a:off x="107281" y="764928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358900" y="3048224"/>
            <a:ext cx="8352928" cy="44644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54" name="TextovéPole 9"/>
          <p:cNvSpPr txBox="1">
            <a:spLocks noChangeArrowheads="1"/>
          </p:cNvSpPr>
          <p:nvPr/>
        </p:nvSpPr>
        <p:spPr bwMode="auto">
          <a:xfrm>
            <a:off x="539552" y="4077072"/>
            <a:ext cx="81369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Máme výsledek úpravy, podmínka byla součástí zadání</a:t>
            </a:r>
            <a:endParaRPr lang="cs-CZ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434318" y="2311989"/>
            <a:ext cx="1314915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88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486213"/>
              </p:ext>
            </p:extLst>
          </p:nvPr>
        </p:nvGraphicFramePr>
        <p:xfrm>
          <a:off x="468313" y="117475"/>
          <a:ext cx="11066462" cy="822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61" name="Documento" r:id="rId4" imgW="8994788" imgH="6698414" progId="Word.Document.12">
                  <p:embed/>
                </p:oleObj>
              </mc:Choice>
              <mc:Fallback>
                <p:oleObj name="Documento" r:id="rId4" imgW="8994788" imgH="669841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8313" y="117475"/>
                        <a:ext cx="11066462" cy="822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980728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5273" y="764928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431280" y="2791285"/>
            <a:ext cx="8280920" cy="3960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4" name="TextovéPole 9"/>
          <p:cNvSpPr txBox="1">
            <a:spLocks noChangeArrowheads="1"/>
          </p:cNvSpPr>
          <p:nvPr/>
        </p:nvSpPr>
        <p:spPr bwMode="auto">
          <a:xfrm>
            <a:off x="539552" y="4005064"/>
            <a:ext cx="81369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Nejdříve násobíme mocniny pod odmocninou – exponenty sečteme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275856" y="1353572"/>
            <a:ext cx="4968552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486213"/>
              </p:ext>
            </p:extLst>
          </p:nvPr>
        </p:nvGraphicFramePr>
        <p:xfrm>
          <a:off x="468313" y="117475"/>
          <a:ext cx="11066462" cy="822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84" name="Documento" r:id="rId4" imgW="8994788" imgH="6698414" progId="Word.Document.12">
                  <p:embed/>
                </p:oleObj>
              </mc:Choice>
              <mc:Fallback>
                <p:oleObj name="Documento" r:id="rId4" imgW="8994788" imgH="669841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8313" y="117475"/>
                        <a:ext cx="11066462" cy="822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980728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5273" y="764928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431280" y="2791285"/>
            <a:ext cx="8280920" cy="3960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174" name="TextovéPole 9"/>
          <p:cNvSpPr txBox="1">
            <a:spLocks noChangeArrowheads="1"/>
          </p:cNvSpPr>
          <p:nvPr/>
        </p:nvSpPr>
        <p:spPr bwMode="auto">
          <a:xfrm>
            <a:off x="539552" y="4005064"/>
            <a:ext cx="81369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Provedeme odmocnění – exponent bude poloviční</a:t>
            </a:r>
            <a:endParaRPr lang="cs-CZ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571740" y="1351125"/>
            <a:ext cx="3528392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25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486213"/>
              </p:ext>
            </p:extLst>
          </p:nvPr>
        </p:nvGraphicFramePr>
        <p:xfrm>
          <a:off x="468313" y="117475"/>
          <a:ext cx="11066462" cy="822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09" name="Documento" r:id="rId4" imgW="8994788" imgH="6698414" progId="Word.Document.12">
                  <p:embed/>
                </p:oleObj>
              </mc:Choice>
              <mc:Fallback>
                <p:oleObj name="Documento" r:id="rId4" imgW="8994788" imgH="669841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8313" y="117475"/>
                        <a:ext cx="11066462" cy="822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Šipka doprava 5">
            <a:hlinkClick r:id="" action="ppaction://hlinkshowjump?jump=nextslide"/>
          </p:cNvPr>
          <p:cNvSpPr/>
          <p:nvPr/>
        </p:nvSpPr>
        <p:spPr>
          <a:xfrm>
            <a:off x="8459788" y="980728"/>
            <a:ext cx="5048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7" name="Šipka doprava 6">
            <a:hlinkClick r:id="rId6" action="ppaction://hlinksldjump"/>
          </p:cNvPr>
          <p:cNvSpPr/>
          <p:nvPr/>
        </p:nvSpPr>
        <p:spPr>
          <a:xfrm rot="16200000">
            <a:off x="35273" y="764928"/>
            <a:ext cx="503238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 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431280" y="2791285"/>
            <a:ext cx="8280920" cy="3960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4" name="TextovéPole 9"/>
              <p:cNvSpPr txBox="1">
                <a:spLocks noChangeArrowheads="1"/>
              </p:cNvSpPr>
              <p:nvPr/>
            </p:nvSpPr>
            <p:spPr bwMode="auto">
              <a:xfrm>
                <a:off x="539552" y="4005064"/>
                <a:ext cx="813690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cs-CZ" sz="2000" dirty="0" smtClean="0">
                    <a:latin typeface="Times New Roman" pitchFamily="18" charset="0"/>
                    <a:cs typeface="Times New Roman" pitchFamily="18" charset="0"/>
                  </a:rPr>
                  <a:t>       </a:t>
                </a:r>
                <a:r>
                  <a:rPr lang="cs-CZ" sz="2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Výraz je upraven, podmínkou je , že 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𝑎</m:t>
                    </m:r>
                    <m:r>
                      <a:rPr lang="cs-CZ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≥</m:t>
                    </m:r>
                    <m:r>
                      <a:rPr lang="cs-CZ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0</m:t>
                    </m:r>
                  </m:oMath>
                </a14:m>
                <a:endParaRPr lang="cs-CZ" sz="2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174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552" y="4005064"/>
                <a:ext cx="8136904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9091" b="-2575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bdélník 9"/>
          <p:cNvSpPr/>
          <p:nvPr/>
        </p:nvSpPr>
        <p:spPr>
          <a:xfrm>
            <a:off x="6353774" y="1484784"/>
            <a:ext cx="2088232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60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217</Words>
  <Application>Microsoft Office PowerPoint</Application>
  <PresentationFormat>Předvádění na obrazovce (4:3)</PresentationFormat>
  <Paragraphs>91</Paragraphs>
  <Slides>22</Slides>
  <Notes>8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Arial</vt:lpstr>
      <vt:lpstr>Calibri</vt:lpstr>
      <vt:lpstr>Cambria Math</vt:lpstr>
      <vt:lpstr>Times New Roman</vt:lpstr>
      <vt:lpstr>Motiv sady Office</vt:lpstr>
      <vt:lpstr>Documento</vt:lpstr>
      <vt:lpstr>Dokument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</dc:creator>
  <cp:lastModifiedBy>kucera</cp:lastModifiedBy>
  <cp:revision>144</cp:revision>
  <dcterms:created xsi:type="dcterms:W3CDTF">2013-03-31T20:11:56Z</dcterms:created>
  <dcterms:modified xsi:type="dcterms:W3CDTF">2014-06-15T17:21:33Z</dcterms:modified>
</cp:coreProperties>
</file>