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263" r:id="rId4"/>
    <p:sldId id="262" r:id="rId5"/>
    <p:sldId id="367" r:id="rId6"/>
    <p:sldId id="368" r:id="rId7"/>
    <p:sldId id="369" r:id="rId8"/>
    <p:sldId id="370" r:id="rId9"/>
    <p:sldId id="268" r:id="rId10"/>
    <p:sldId id="371" r:id="rId11"/>
    <p:sldId id="372" r:id="rId12"/>
    <p:sldId id="373" r:id="rId13"/>
    <p:sldId id="374" r:id="rId14"/>
    <p:sldId id="273" r:id="rId15"/>
    <p:sldId id="375" r:id="rId16"/>
    <p:sldId id="376" r:id="rId17"/>
    <p:sldId id="377" r:id="rId18"/>
    <p:sldId id="279" r:id="rId19"/>
    <p:sldId id="379" r:id="rId20"/>
    <p:sldId id="380" r:id="rId21"/>
    <p:sldId id="381" r:id="rId22"/>
    <p:sldId id="382" r:id="rId23"/>
    <p:sldId id="285" r:id="rId24"/>
    <p:sldId id="383" r:id="rId25"/>
    <p:sldId id="384" r:id="rId26"/>
    <p:sldId id="385" r:id="rId27"/>
    <p:sldId id="386" r:id="rId28"/>
    <p:sldId id="387" r:id="rId29"/>
    <p:sldId id="260" r:id="rId30"/>
    <p:sldId id="308" r:id="rId31"/>
    <p:sldId id="290" r:id="rId32"/>
    <p:sldId id="291" r:id="rId33"/>
    <p:sldId id="292" r:id="rId34"/>
    <p:sldId id="293" r:id="rId35"/>
    <p:sldId id="294" r:id="rId3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image" Target="../media/image14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95421F-0CCE-43F7-934E-CD88E765265C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6D1C99-96E9-43AC-926B-BAAC8EE30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701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4B975-AA50-4F81-9A78-BB4091D71E1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91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D713-F9DC-4FDF-B38F-01B74CFCFD05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FBEA-1D0C-45D4-B6AE-84AEC16B9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43E5-31FB-45E9-BF46-11A759037FA8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FD808-7952-4685-8492-8A3723E57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4E3D-46CF-41DD-8042-6CEA7491B5E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382E-96D1-448F-BC5C-A3EAD982B6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FCE76-2DD5-4B16-B766-76AC79DE0001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9423F-5E33-4D42-9677-4ED0F77CA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C7E8-A72C-4870-A11A-EB1A2255AFBB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23574-9F00-4A1F-A4F5-C2DDA7D0E9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3170-1CE1-49B0-87CB-3BBDC4CFE89F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FA660-04D9-42C9-A644-C5B7C2593D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251A9-AF48-4635-99D1-E2E0A1584344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0DEB-0A38-48A2-BEF8-5824C1077A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7245-A466-4636-91A2-12EDC190B0A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FA9E-7ADB-4DBD-AB28-5212A05F8F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8199-E2C4-410A-9E82-DA6AFFE50ECD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9AE55-D772-44BB-891D-227562D37D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2593-5699-463D-90DC-E0ADF39EDDC2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B1158-D996-4886-9683-EB75E4774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C711-ED2A-4933-954E-69B90436F4C6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0C24-8998-4C70-A3A1-E370972DB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86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94B41-7656-4B3A-9308-C150DD4E8359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0A7772-FFB2-48D9-B253-DDEC8AE48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8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9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10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11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2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3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4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5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6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7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8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9.doc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20.docx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21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22.docx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23.docx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24.docx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25.docx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26.docx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31.xml"/><Relationship Id="rId3" Type="http://schemas.openxmlformats.org/officeDocument/2006/relationships/oleObject" Target="../embeddings/oleObject1.bin"/><Relationship Id="rId7" Type="http://schemas.openxmlformats.org/officeDocument/2006/relationships/slide" Target="slide30.xml"/><Relationship Id="rId12" Type="http://schemas.openxmlformats.org/officeDocument/2006/relationships/slide" Target="slide23.xml"/><Relationship Id="rId17" Type="http://schemas.openxmlformats.org/officeDocument/2006/relationships/slide" Target="slide35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34.xml"/><Relationship Id="rId1" Type="http://schemas.openxmlformats.org/officeDocument/2006/relationships/vmlDrawing" Target="../drawings/vmlDrawing1.vml"/><Relationship Id="rId6" Type="http://schemas.openxmlformats.org/officeDocument/2006/relationships/slide" Target="slide29.xml"/><Relationship Id="rId11" Type="http://schemas.openxmlformats.org/officeDocument/2006/relationships/slide" Target="slide18.xml"/><Relationship Id="rId5" Type="http://schemas.openxmlformats.org/officeDocument/2006/relationships/image" Target="../media/image2.emf"/><Relationship Id="rId15" Type="http://schemas.openxmlformats.org/officeDocument/2006/relationships/slide" Target="slide33.xml"/><Relationship Id="rId10" Type="http://schemas.openxmlformats.org/officeDocument/2006/relationships/slide" Target="slide14.xml"/><Relationship Id="rId4" Type="http://schemas.openxmlformats.org/officeDocument/2006/relationships/package" Target="../embeddings/Documento_do_Microsoft_Word1.docx"/><Relationship Id="rId9" Type="http://schemas.openxmlformats.org/officeDocument/2006/relationships/slide" Target="slide9.xml"/><Relationship Id="rId14" Type="http://schemas.openxmlformats.org/officeDocument/2006/relationships/slide" Target="slide3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slide" Target="slide3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o_do_Microsoft_Word27.docx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slide" Target="slide3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o_do_Microsoft_Word28.docx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slide" Target="slide3.xml"/><Relationship Id="rId5" Type="http://schemas.openxmlformats.org/officeDocument/2006/relationships/image" Target="../media/image13.emf"/><Relationship Id="rId4" Type="http://schemas.openxmlformats.org/officeDocument/2006/relationships/package" Target="../embeddings/Documento_do_Microsoft_Word29.docx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slide" Target="slide3.xml"/><Relationship Id="rId5" Type="http://schemas.openxmlformats.org/officeDocument/2006/relationships/image" Target="../media/image14.emf"/><Relationship Id="rId4" Type="http://schemas.openxmlformats.org/officeDocument/2006/relationships/package" Target="../embeddings/Documento_do_Microsoft_Word30.docx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slide" Target="slide3.xml"/><Relationship Id="rId5" Type="http://schemas.openxmlformats.org/officeDocument/2006/relationships/image" Target="../media/image15.emf"/><Relationship Id="rId4" Type="http://schemas.openxmlformats.org/officeDocument/2006/relationships/package" Target="../embeddings/Documento_do_Microsoft_Word31.docx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slide" Target="slide3.xml"/><Relationship Id="rId5" Type="http://schemas.openxmlformats.org/officeDocument/2006/relationships/image" Target="../media/image16.emf"/><Relationship Id="rId4" Type="http://schemas.openxmlformats.org/officeDocument/2006/relationships/package" Target="../embeddings/Documento_do_Microsoft_Word32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2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3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4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5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6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slide" Target="slide3.xml"/><Relationship Id="rId5" Type="http://schemas.openxmlformats.org/officeDocument/2006/relationships/image" Target="../media/image4.emf"/><Relationship Id="rId4" Type="http://schemas.openxmlformats.org/officeDocument/2006/relationships/package" Target="../embeddings/Documento_do_Microsoft_Word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4"/>
          <p:cNvSpPr txBox="1">
            <a:spLocks noChangeArrowheads="1"/>
          </p:cNvSpPr>
          <p:nvPr/>
        </p:nvSpPr>
        <p:spPr bwMode="auto">
          <a:xfrm>
            <a:off x="1187450" y="836613"/>
            <a:ext cx="6480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ALGEBRAICKÉ VÝRAZY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14</a:t>
            </a:r>
          </a:p>
          <a:p>
            <a:pPr algn="ctr"/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Lomené výrazy II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9699" name="TextovéPole 5"/>
          <p:cNvSpPr txBox="1">
            <a:spLocks noChangeArrowheads="1"/>
          </p:cNvSpPr>
          <p:nvPr/>
        </p:nvSpPr>
        <p:spPr bwMode="auto">
          <a:xfrm>
            <a:off x="6011863" y="60928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FF00"/>
                </a:solidFill>
                <a:latin typeface="Calibri" pitchFamily="34" charset="0"/>
              </a:rPr>
              <a:t>MěSOŠ Klobouky u Brna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314325" y="404664"/>
          <a:ext cx="8751888" cy="645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1" name="Dokument" r:id="rId4" imgW="8751934" imgH="6452271" progId="Word.Document.12">
                  <p:embed/>
                </p:oleObj>
              </mc:Choice>
              <mc:Fallback>
                <p:oleObj name="Dokument" r:id="rId4" imgW="8751934" imgH="6452271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404664"/>
                        <a:ext cx="8751888" cy="645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8545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23528" y="3212976"/>
            <a:ext cx="8496944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755576" y="4005064"/>
            <a:ext cx="67681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Dělení přepíšeme na násobení převráceným zlomkem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156176" y="404664"/>
            <a:ext cx="12241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314325" y="404664"/>
          <a:ext cx="8751888" cy="645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5" name="Dokument" r:id="rId4" imgW="8751934" imgH="6452271" progId="Word.Document.12">
                  <p:embed/>
                </p:oleObj>
              </mc:Choice>
              <mc:Fallback>
                <p:oleObj name="Dokument" r:id="rId4" imgW="8751934" imgH="6452271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404664"/>
                        <a:ext cx="8751888" cy="645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8545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23528" y="4725144"/>
            <a:ext cx="8496944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755576" y="5301208"/>
            <a:ext cx="67681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Krátíme vzniklé závorky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444208" y="3429000"/>
            <a:ext cx="180020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314325" y="404664"/>
          <a:ext cx="8751888" cy="645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29" name="Dokument" r:id="rId4" imgW="8751934" imgH="6452271" progId="Word.Document.12">
                  <p:embed/>
                </p:oleObj>
              </mc:Choice>
              <mc:Fallback>
                <p:oleObj name="Dokument" r:id="rId4" imgW="8751934" imgH="6452271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404664"/>
                        <a:ext cx="8751888" cy="645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8545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23528" y="4725144"/>
            <a:ext cx="8496944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755576" y="5301208"/>
            <a:ext cx="67681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Projdeme celé řešení a sepíšeme podmínky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876256" y="764704"/>
            <a:ext cx="57606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314325" y="404664"/>
          <a:ext cx="8751888" cy="645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3" name="Dokument" r:id="rId4" imgW="8751934" imgH="6452271" progId="Word.Document.12">
                  <p:embed/>
                </p:oleObj>
              </mc:Choice>
              <mc:Fallback>
                <p:oleObj name="Dokument" r:id="rId4" imgW="8751934" imgH="6452271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404664"/>
                        <a:ext cx="8751888" cy="645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8545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5085184"/>
            <a:ext cx="4752528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1619672" y="5517232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Příklad je upraven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876256" y="764704"/>
            <a:ext cx="57606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454025" y="260648"/>
          <a:ext cx="8726487" cy="642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Dokument" r:id="rId4" imgW="8725989" imgH="6428153" progId="Word.Document.12">
                  <p:embed/>
                </p:oleObj>
              </mc:Choice>
              <mc:Fallback>
                <p:oleObj name="Dokument" r:id="rId4" imgW="8725989" imgH="6428153" progId="Word.Documen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260648"/>
                        <a:ext cx="8726487" cy="642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621729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544914" y="4293096"/>
            <a:ext cx="3599086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27584" y="3068960"/>
            <a:ext cx="7776864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971600" y="4293096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V obou závorkách odčítáme, upravíme na společné jmenovatele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572000" y="1700808"/>
            <a:ext cx="417646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454025" y="260648"/>
          <a:ext cx="8726487" cy="642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7" name="Dokument" r:id="rId4" imgW="8725989" imgH="6428153" progId="Word.Document.12">
                  <p:embed/>
                </p:oleObj>
              </mc:Choice>
              <mc:Fallback>
                <p:oleObj name="Dokument" r:id="rId4" imgW="8725989" imgH="642815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260648"/>
                        <a:ext cx="8726487" cy="642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621729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544914" y="4293096"/>
            <a:ext cx="3599086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043608" y="4149080"/>
            <a:ext cx="7560840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971600" y="4581128"/>
            <a:ext cx="69127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V první závorce odečteme, ve druhé rozložíme podle vzorce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940152" y="2996952"/>
            <a:ext cx="2232248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454025" y="260648"/>
          <a:ext cx="8726487" cy="642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1" name="Dokument" r:id="rId4" imgW="8725989" imgH="6428153" progId="Word.Document.12">
                  <p:embed/>
                </p:oleObj>
              </mc:Choice>
              <mc:Fallback>
                <p:oleObj name="Dokument" r:id="rId4" imgW="8725989" imgH="642815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260648"/>
                        <a:ext cx="8726487" cy="642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621729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544914" y="4293096"/>
            <a:ext cx="3599086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043608" y="4149080"/>
            <a:ext cx="7560840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539552" y="4797152"/>
            <a:ext cx="73448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Po krácení máme výsledek,  zbývá se zamyslet nad podmínkami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524328" y="5301208"/>
            <a:ext cx="864096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454025" y="260648"/>
          <a:ext cx="8726487" cy="642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5" name="Dokument" r:id="rId4" imgW="8725989" imgH="6428153" progId="Word.Document.12">
                  <p:embed/>
                </p:oleObj>
              </mc:Choice>
              <mc:Fallback>
                <p:oleObj name="Dokument" r:id="rId4" imgW="8725989" imgH="642815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260648"/>
                        <a:ext cx="8726487" cy="642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621729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 flipH="1">
            <a:off x="4860032" y="6093296"/>
            <a:ext cx="28803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043608" y="5157192"/>
            <a:ext cx="165618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539552" y="4797152"/>
            <a:ext cx="43924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Příklad je hotov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 flipH="1">
            <a:off x="6156176" y="6165305"/>
            <a:ext cx="136815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467544" y="332656"/>
          <a:ext cx="9077372" cy="561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Dokument" r:id="rId4" imgW="10116597" imgH="6261852" progId="Word.Document.12">
                  <p:embed/>
                </p:oleObj>
              </mc:Choice>
              <mc:Fallback>
                <p:oleObj name="Dokument" r:id="rId4" imgW="10116597" imgH="6261852" progId="Word.Document.12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2656"/>
                        <a:ext cx="9077372" cy="561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693737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584" y="2708920"/>
            <a:ext cx="8316416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1979712" y="4365104"/>
            <a:ext cx="44644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Odečteme členy ve druhé závorce</a:t>
            </a:r>
          </a:p>
          <a:p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283968" y="1412776"/>
            <a:ext cx="4536504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467544" y="332656"/>
          <a:ext cx="9077372" cy="561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3" name="Dokument" r:id="rId4" imgW="10116597" imgH="6261852" progId="Word.Document.12">
                  <p:embed/>
                </p:oleObj>
              </mc:Choice>
              <mc:Fallback>
                <p:oleObj name="Dokument" r:id="rId4" imgW="10116597" imgH="626185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2656"/>
                        <a:ext cx="9077372" cy="561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693737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584" y="2852936"/>
            <a:ext cx="8316416" cy="3384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1979712" y="4365104"/>
            <a:ext cx="44644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Pokračujeme ve výpočtu druhé závorky</a:t>
            </a:r>
          </a:p>
          <a:p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588224" y="260648"/>
            <a:ext cx="115212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31775"/>
            <a:ext cx="5256213" cy="13255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0723" name="Obdélník 5"/>
          <p:cNvSpPr>
            <a:spLocks noChangeArrowheads="1"/>
          </p:cNvSpPr>
          <p:nvPr/>
        </p:nvSpPr>
        <p:spPr bwMode="auto">
          <a:xfrm>
            <a:off x="395288" y="1916113"/>
            <a:ext cx="84248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ŠKOLA:			Městská střední odborná škola, Klobouky u Brna,    </a:t>
            </a:r>
          </a:p>
          <a:p>
            <a:r>
              <a:rPr lang="cs-CZ" dirty="0">
                <a:latin typeface="Calibri" pitchFamily="34" charset="0"/>
              </a:rPr>
              <a:t>			nám. Míru 6, příspěvková organizace</a:t>
            </a:r>
          </a:p>
          <a:p>
            <a:r>
              <a:rPr lang="cs-CZ" dirty="0">
                <a:latin typeface="Calibri" pitchFamily="34" charset="0"/>
              </a:rPr>
              <a:t>ČÍSLO PROJEKTU:		CZ.1.07/1.5.00/34.1020</a:t>
            </a:r>
          </a:p>
          <a:p>
            <a:r>
              <a:rPr lang="cs-CZ" dirty="0">
                <a:latin typeface="Calibri" pitchFamily="34" charset="0"/>
              </a:rPr>
              <a:t>NÁZEV PROJEKTU:		Šablony – </a:t>
            </a:r>
            <a:r>
              <a:rPr lang="cs-CZ" dirty="0" err="1">
                <a:latin typeface="Calibri" pitchFamily="34" charset="0"/>
              </a:rPr>
              <a:t>MěSOŠ</a:t>
            </a:r>
            <a:r>
              <a:rPr lang="cs-CZ" dirty="0">
                <a:latin typeface="Calibri" pitchFamily="34" charset="0"/>
              </a:rPr>
              <a:t> Klobouky</a:t>
            </a:r>
          </a:p>
          <a:p>
            <a:r>
              <a:rPr lang="cs-CZ" dirty="0">
                <a:latin typeface="Calibri" pitchFamily="34" charset="0"/>
              </a:rPr>
              <a:t>ČÍSLO ŠABLONY:		III/2 Inovace a zkvalitnění výuky prostřednictvím ICT</a:t>
            </a:r>
          </a:p>
          <a:p>
            <a:r>
              <a:rPr lang="cs-CZ" dirty="0">
                <a:latin typeface="Calibri" pitchFamily="34" charset="0"/>
              </a:rPr>
              <a:t>AUTOR:			Petr Kučera	</a:t>
            </a:r>
          </a:p>
          <a:p>
            <a:r>
              <a:rPr lang="cs-CZ" dirty="0">
                <a:latin typeface="Calibri" pitchFamily="34" charset="0"/>
              </a:rPr>
              <a:t>TEMATICKÁ OBLAST: 	</a:t>
            </a:r>
            <a:r>
              <a:rPr lang="cs-CZ" dirty="0" smtClean="0">
                <a:latin typeface="Calibri" pitchFamily="34" charset="0"/>
              </a:rPr>
              <a:t> SMA_ALGEBRAICKÉ VÝRAZY </a:t>
            </a:r>
            <a:r>
              <a:rPr lang="cs-CZ" dirty="0">
                <a:latin typeface="Calibri" pitchFamily="34" charset="0"/>
              </a:rPr>
              <a:t>	</a:t>
            </a:r>
          </a:p>
          <a:p>
            <a:r>
              <a:rPr lang="cs-CZ" dirty="0">
                <a:latin typeface="Calibri" pitchFamily="34" charset="0"/>
              </a:rPr>
              <a:t>NÁZEV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Lomené výrazy II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POŘADOVÉ ČÍSLO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</a:t>
            </a:r>
            <a:r>
              <a:rPr lang="cs-CZ" dirty="0" smtClean="0">
                <a:latin typeface="Calibri" pitchFamily="34" charset="0"/>
              </a:rPr>
              <a:t>14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KÓD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VY_32_INOVACE_1_2_14_KUP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DATUM TVORBY:		</a:t>
            </a:r>
            <a:r>
              <a:rPr lang="cs-CZ" dirty="0" smtClean="0">
                <a:latin typeface="Calibri" pitchFamily="34" charset="0"/>
              </a:rPr>
              <a:t>10. 9. </a:t>
            </a:r>
            <a:r>
              <a:rPr lang="cs-CZ" dirty="0">
                <a:latin typeface="Calibri" pitchFamily="34" charset="0"/>
              </a:rPr>
              <a:t>2013</a:t>
            </a:r>
          </a:p>
          <a:p>
            <a:r>
              <a:rPr lang="cs-CZ" dirty="0">
                <a:latin typeface="Calibri" pitchFamily="34" charset="0"/>
              </a:rPr>
              <a:t>ANOTACE (ROČNÍK):	</a:t>
            </a:r>
            <a:r>
              <a:rPr lang="cs-CZ" dirty="0">
                <a:latin typeface="Calibri" pitchFamily="34" charset="0"/>
              </a:rPr>
              <a:t>Prezentace je určena pro použití v předmětu seminář</a:t>
            </a:r>
          </a:p>
          <a:p>
            <a:r>
              <a:rPr lang="cs-CZ" dirty="0">
                <a:latin typeface="Calibri" pitchFamily="34" charset="0"/>
              </a:rPr>
              <a:t>			z matematiky, který je vyučován ve 3. a 4. ročníku.</a:t>
            </a:r>
          </a:p>
          <a:p>
            <a:r>
              <a:rPr lang="cs-CZ" dirty="0">
                <a:latin typeface="Calibri" pitchFamily="34" charset="0"/>
              </a:rPr>
              <a:t>			Je vytvořena k využití ve vyučovací hodině za pomoci</a:t>
            </a:r>
          </a:p>
          <a:p>
            <a:r>
              <a:rPr lang="cs-CZ" dirty="0">
                <a:latin typeface="Calibri" pitchFamily="34" charset="0"/>
              </a:rPr>
              <a:t>			interaktivní tabule. Materiál je možno také použít</a:t>
            </a:r>
          </a:p>
          <a:p>
            <a:r>
              <a:rPr lang="cs-CZ" dirty="0">
                <a:latin typeface="Calibri" pitchFamily="34" charset="0"/>
              </a:rPr>
              <a:t>	 		v matematice nebo k samostudiu při přípravě k maturitě.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467544" y="332656"/>
          <a:ext cx="9077372" cy="561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97" name="Dokument" r:id="rId4" imgW="10116597" imgH="6261852" progId="Word.Document.12">
                  <p:embed/>
                </p:oleObj>
              </mc:Choice>
              <mc:Fallback>
                <p:oleObj name="Dokument" r:id="rId4" imgW="10116597" imgH="626185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2656"/>
                        <a:ext cx="9077372" cy="561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693737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584" y="4221088"/>
            <a:ext cx="8064896" cy="2088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539552" y="5013176"/>
            <a:ext cx="79928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Přepíšeme dělení na násobení převráceným zlomkem a ještě vytkneme</a:t>
            </a:r>
          </a:p>
          <a:p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588224" y="260648"/>
            <a:ext cx="115212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644008" y="2708920"/>
            <a:ext cx="4608512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467544" y="332656"/>
          <a:ext cx="9077372" cy="561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1" name="Dokument" r:id="rId4" imgW="10116597" imgH="6261852" progId="Word.Document.12">
                  <p:embed/>
                </p:oleObj>
              </mc:Choice>
              <mc:Fallback>
                <p:oleObj name="Dokument" r:id="rId4" imgW="10116597" imgH="626185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2656"/>
                        <a:ext cx="9077372" cy="561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693737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584" y="4221088"/>
            <a:ext cx="8064896" cy="2088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2051720" y="5013176"/>
            <a:ext cx="33843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Lze krátit a zapsat výsledek</a:t>
            </a:r>
          </a:p>
          <a:p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588224" y="260648"/>
            <a:ext cx="115212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452320" y="2708920"/>
            <a:ext cx="1691680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467544" y="332656"/>
          <a:ext cx="9077372" cy="561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5" name="Dokument" r:id="rId4" imgW="10116597" imgH="6261852" progId="Word.Document.12">
                  <p:embed/>
                </p:oleObj>
              </mc:Choice>
              <mc:Fallback>
                <p:oleObj name="Dokument" r:id="rId4" imgW="10116597" imgH="626185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2656"/>
                        <a:ext cx="9077372" cy="561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79289" y="693737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584" y="4725144"/>
            <a:ext cx="5544616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2051720" y="5013176"/>
            <a:ext cx="69127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Příklad je hotov, podmínky byly již v zadání</a:t>
            </a:r>
          </a:p>
          <a:p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588224" y="260648"/>
            <a:ext cx="115212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028384" y="1340768"/>
            <a:ext cx="28803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376238" y="354013"/>
          <a:ext cx="8748712" cy="641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Dokument" r:id="rId4" imgW="8749412" imgH="6416635" progId="Word.Document.12">
                  <p:embed/>
                </p:oleObj>
              </mc:Choice>
              <mc:Fallback>
                <p:oleObj name="Dokument" r:id="rId4" imgW="8749412" imgH="6416635" progId="Word.Documen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354013"/>
                        <a:ext cx="8748712" cy="641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51520" y="3645024"/>
            <a:ext cx="8892480" cy="2808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1115616" y="4509120"/>
            <a:ext cx="69843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Odečteme výrazy v čitateli a vytkneme ve jmenovateli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139952" y="1700808"/>
            <a:ext cx="4680520" cy="201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376238" y="354013"/>
          <a:ext cx="8748712" cy="641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9" name="Dokument" r:id="rId4" imgW="8749412" imgH="6416635" progId="Word.Document.12">
                  <p:embed/>
                </p:oleObj>
              </mc:Choice>
              <mc:Fallback>
                <p:oleObj name="Dokument" r:id="rId4" imgW="8749412" imgH="641663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354013"/>
                        <a:ext cx="8748712" cy="641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0" y="3645024"/>
            <a:ext cx="9144000" cy="3816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395536" y="4509120"/>
            <a:ext cx="77044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Složený zlomek přepíšeme na násobení, zároveň rozložíme čitatele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436096" y="476672"/>
            <a:ext cx="230425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376238" y="354013"/>
          <a:ext cx="8748712" cy="641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3" name="Dokument" r:id="rId4" imgW="8749412" imgH="6416635" progId="Word.Document.12">
                  <p:embed/>
                </p:oleObj>
              </mc:Choice>
              <mc:Fallback>
                <p:oleObj name="Dokument" r:id="rId4" imgW="8749412" imgH="641663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354013"/>
                        <a:ext cx="8748712" cy="641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7092280" y="3789040"/>
            <a:ext cx="2051720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2051720" y="5871622"/>
            <a:ext cx="40324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Lze krátit závorky a zapsat výsledek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436096" y="476672"/>
            <a:ext cx="230425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376238" y="354013"/>
          <a:ext cx="8748712" cy="641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7" name="Dokument" r:id="rId4" imgW="8749412" imgH="6416635" progId="Word.Document.12">
                  <p:embed/>
                </p:oleObj>
              </mc:Choice>
              <mc:Fallback>
                <p:oleObj name="Dokument" r:id="rId4" imgW="8749412" imgH="641663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354013"/>
                        <a:ext cx="8748712" cy="641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2051720" y="5871622"/>
            <a:ext cx="40324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Lze krátit závorky a zapsat výsledek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436096" y="476672"/>
            <a:ext cx="230425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376238" y="354013"/>
          <a:ext cx="8748712" cy="641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1" name="Dokument" r:id="rId4" imgW="8749412" imgH="6416635" progId="Word.Document.12">
                  <p:embed/>
                </p:oleObj>
              </mc:Choice>
              <mc:Fallback>
                <p:oleObj name="Dokument" r:id="rId4" imgW="8749412" imgH="641663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354013"/>
                        <a:ext cx="8748712" cy="641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2051720" y="5871622"/>
            <a:ext cx="40324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Doplníme podmínky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436096" y="476672"/>
            <a:ext cx="230425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376238" y="354013"/>
          <a:ext cx="8748712" cy="641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5" name="Dokument" r:id="rId4" imgW="8749412" imgH="6416635" progId="Word.Document.12">
                  <p:embed/>
                </p:oleObj>
              </mc:Choice>
              <mc:Fallback>
                <p:oleObj name="Dokument" r:id="rId4" imgW="8749412" imgH="641663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354013"/>
                        <a:ext cx="8748712" cy="641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2051720" y="5871622"/>
            <a:ext cx="40324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Příklad je vyřešen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436096" y="476672"/>
            <a:ext cx="230425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8965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5805264"/>
            <a:ext cx="182880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ovéPole 1"/>
          <p:cNvSpPr txBox="1">
            <a:spLocks noChangeArrowheads="1"/>
          </p:cNvSpPr>
          <p:nvPr/>
        </p:nvSpPr>
        <p:spPr bwMode="auto">
          <a:xfrm>
            <a:off x="1476375" y="1557338"/>
            <a:ext cx="676751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Zdroje: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www.novamaturita.cz  - Cermat - příklady použité v zadáních maturity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Gaudetop – kolektiv autorů – Tvoje státní maturita 2013  - Matematika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Prometheus – Kubát, Hrubý, Pilgr – Matematika – Maturitní minimum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Příklady z archivu autora</a:t>
            </a:r>
          </a:p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kt 22"/>
          <p:cNvGraphicFramePr>
            <a:graphicFrameLocks noChangeAspect="1"/>
          </p:cNvGraphicFramePr>
          <p:nvPr/>
        </p:nvGraphicFramePr>
        <p:xfrm>
          <a:off x="1259632" y="620688"/>
          <a:ext cx="8609013" cy="634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kument" r:id="rId4" imgW="8609594" imgH="6345003" progId="Word.Document.12">
                  <p:embed/>
                </p:oleObj>
              </mc:Choice>
              <mc:Fallback>
                <p:oleObj name="Dokument" r:id="rId4" imgW="8609594" imgH="6345003" progId="Word.Documen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620688"/>
                        <a:ext cx="8609013" cy="634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5400000">
            <a:off x="323056" y="616475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Šipka doprava 3">
            <a:hlinkClick r:id="rId7" action="ppaction://hlinksldjump"/>
          </p:cNvPr>
          <p:cNvSpPr/>
          <p:nvPr/>
        </p:nvSpPr>
        <p:spPr>
          <a:xfrm>
            <a:off x="8459788" y="188913"/>
            <a:ext cx="504825" cy="36036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029" name="Obdélník 9"/>
          <p:cNvSpPr>
            <a:spLocks noChangeArrowheads="1"/>
          </p:cNvSpPr>
          <p:nvPr/>
        </p:nvSpPr>
        <p:spPr bwMode="auto">
          <a:xfrm>
            <a:off x="7380288" y="188913"/>
            <a:ext cx="1223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Calibri" pitchFamily="34" charset="0"/>
              </a:rPr>
              <a:t>POMOC</a:t>
            </a:r>
          </a:p>
        </p:txBody>
      </p:sp>
      <p:sp>
        <p:nvSpPr>
          <p:cNvPr id="11" name="Šipka doprava 10">
            <a:hlinkClick r:id="rId8" action="ppaction://hlinksldjump"/>
          </p:cNvPr>
          <p:cNvSpPr/>
          <p:nvPr/>
        </p:nvSpPr>
        <p:spPr>
          <a:xfrm>
            <a:off x="8459788" y="836712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2" name="Šipka doprava 11">
            <a:hlinkClick r:id="rId9" action="ppaction://hlinksldjump"/>
          </p:cNvPr>
          <p:cNvSpPr/>
          <p:nvPr/>
        </p:nvSpPr>
        <p:spPr>
          <a:xfrm>
            <a:off x="8459788" y="1988840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Šipka doprava 12">
            <a:hlinkClick r:id="rId10" action="ppaction://hlinksldjump"/>
          </p:cNvPr>
          <p:cNvSpPr/>
          <p:nvPr/>
        </p:nvSpPr>
        <p:spPr>
          <a:xfrm>
            <a:off x="8459788" y="3356992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Šipka doprava 13">
            <a:hlinkClick r:id="rId11" action="ppaction://hlinksldjump"/>
          </p:cNvPr>
          <p:cNvSpPr/>
          <p:nvPr/>
        </p:nvSpPr>
        <p:spPr>
          <a:xfrm>
            <a:off x="8459788" y="4508797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Šipka doprava 14">
            <a:hlinkClick r:id="rId12" action="ppaction://hlinksldjump"/>
          </p:cNvPr>
          <p:cNvSpPr/>
          <p:nvPr/>
        </p:nvSpPr>
        <p:spPr>
          <a:xfrm>
            <a:off x="8459788" y="5517232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" name="Šipka doprava 15">
            <a:hlinkClick r:id="rId13" action="ppaction://hlinksldjump"/>
          </p:cNvPr>
          <p:cNvSpPr/>
          <p:nvPr/>
        </p:nvSpPr>
        <p:spPr>
          <a:xfrm rot="10800000">
            <a:off x="323528" y="692696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7" name="Šipka doprava 16">
            <a:hlinkClick r:id="rId14" action="ppaction://hlinksldjump"/>
          </p:cNvPr>
          <p:cNvSpPr/>
          <p:nvPr/>
        </p:nvSpPr>
        <p:spPr>
          <a:xfrm rot="10800000">
            <a:off x="323528" y="1772816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8" name="Šipka doprava 17">
            <a:hlinkClick r:id="rId15" action="ppaction://hlinksldjump"/>
          </p:cNvPr>
          <p:cNvSpPr/>
          <p:nvPr/>
        </p:nvSpPr>
        <p:spPr>
          <a:xfrm rot="10800000">
            <a:off x="322759" y="3140968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9" name="Šipka doprava 18">
            <a:hlinkClick r:id="rId16" action="ppaction://hlinksldjump"/>
          </p:cNvPr>
          <p:cNvSpPr/>
          <p:nvPr/>
        </p:nvSpPr>
        <p:spPr>
          <a:xfrm rot="10800000">
            <a:off x="322759" y="4293096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20" name="Šipka doprava 19">
            <a:hlinkClick r:id="rId17" action="ppaction://hlinksldjump"/>
          </p:cNvPr>
          <p:cNvSpPr/>
          <p:nvPr/>
        </p:nvSpPr>
        <p:spPr>
          <a:xfrm rot="10800000">
            <a:off x="322759" y="5445224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52425" y="361950"/>
          <a:ext cx="8891588" cy="643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Dokument" r:id="rId4" imgW="8891355" imgH="6435214" progId="Word.Document.12">
                  <p:embed/>
                </p:oleObj>
              </mc:Choice>
              <mc:Fallback>
                <p:oleObj name="Dokument" r:id="rId4" imgW="8891355" imgH="6435214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361950"/>
                        <a:ext cx="8891588" cy="643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8316193" y="90817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581148" y="319088"/>
          <a:ext cx="8815388" cy="646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Dokument" r:id="rId4" imgW="8816077" imgH="6463789" progId="Word.Document.12">
                  <p:embed/>
                </p:oleObj>
              </mc:Choice>
              <mc:Fallback>
                <p:oleObj name="Dokument" r:id="rId4" imgW="8816077" imgH="6463789" progId="Word.Documen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48" y="319088"/>
                        <a:ext cx="8815388" cy="646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179289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52437" y="366713"/>
          <a:ext cx="8728075" cy="642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Dokument" r:id="rId4" imgW="8728511" imgH="6428153" progId="Word.Document.12">
                  <p:embed/>
                </p:oleObj>
              </mc:Choice>
              <mc:Fallback>
                <p:oleObj name="Dokument" r:id="rId4" imgW="8728511" imgH="6428153" progId="Word.Document.12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366713"/>
                        <a:ext cx="8728075" cy="6427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107281" y="83693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618678" y="361206"/>
          <a:ext cx="8705850" cy="638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5" name="Dokument" r:id="rId4" imgW="8706169" imgH="6380639" progId="Word.Document.12">
                  <p:embed/>
                </p:oleObj>
              </mc:Choice>
              <mc:Fallback>
                <p:oleObj name="Dokument" r:id="rId4" imgW="8706169" imgH="6380639" progId="Word.Documen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678" y="361206"/>
                        <a:ext cx="8705850" cy="6380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252561" y="83693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graphicFrame>
        <p:nvGraphicFramePr>
          <p:cNvPr id="4" name="Objekt 3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6" name="Rastrový obrázek" r:id="rId7" imgW="0" imgH="0" progId="PBrush">
                  <p:embed/>
                </p:oleObj>
              </mc:Choice>
              <mc:Fallback>
                <p:oleObj name="Rastrový obrázek" r:id="rId7" imgW="0" imgH="0" progId="PBrush">
                  <p:embed/>
                  <p:pic>
                    <p:nvPicPr>
                      <p:cNvPr id="0" name="Rectangle 3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674241" y="360363"/>
          <a:ext cx="8650287" cy="636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6" name="Dokument" r:id="rId4" imgW="8649593" imgH="6368760" progId="Word.Document.12">
                  <p:embed/>
                </p:oleObj>
              </mc:Choice>
              <mc:Fallback>
                <p:oleObj name="Dokument" r:id="rId4" imgW="8649593" imgH="6368760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241" y="360363"/>
                        <a:ext cx="8650287" cy="636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180553" y="764928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611560" y="408831"/>
          <a:ext cx="8732838" cy="633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0" name="Dokument" r:id="rId4" imgW="8732835" imgH="6332764" progId="Word.Document.12">
                  <p:embed/>
                </p:oleObj>
              </mc:Choice>
              <mc:Fallback>
                <p:oleObj name="Dokument" r:id="rId4" imgW="8732835" imgH="6332764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08831"/>
                        <a:ext cx="8732838" cy="633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179289" y="909761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562545" y="481409"/>
          <a:ext cx="8689975" cy="640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kument" r:id="rId4" imgW="8690313" imgH="6404396" progId="Word.Document.12">
                  <p:embed/>
                </p:oleObj>
              </mc:Choice>
              <mc:Fallback>
                <p:oleObj name="Dokument" r:id="rId4" imgW="8690313" imgH="6404396" progId="Word.Documen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545" y="481409"/>
                        <a:ext cx="8689975" cy="640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40570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99592" y="3140968"/>
            <a:ext cx="7992888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115616" y="4077072"/>
            <a:ext cx="63361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Než budeme násobit, rozložíme čitatele i jmenovatele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995936" y="1772816"/>
            <a:ext cx="4752528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-684584" y="592614"/>
            <a:ext cx="4968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8748464" y="3050277"/>
            <a:ext cx="1152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562545" y="481409"/>
          <a:ext cx="8689975" cy="640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5" name="Dokument" r:id="rId4" imgW="8690313" imgH="6404396" progId="Word.Document.12">
                  <p:embed/>
                </p:oleObj>
              </mc:Choice>
              <mc:Fallback>
                <p:oleObj name="Dokument" r:id="rId4" imgW="8690313" imgH="6404396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545" y="481409"/>
                        <a:ext cx="8689975" cy="640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40570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99592" y="3140968"/>
            <a:ext cx="7992888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115616" y="4077072"/>
            <a:ext cx="63361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 vytknutí lze v čitateli použít ještě vzorec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160" y="548680"/>
            <a:ext cx="165618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-684584" y="592614"/>
            <a:ext cx="4968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8748464" y="3050277"/>
            <a:ext cx="1152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562545" y="481409"/>
          <a:ext cx="8689975" cy="640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09" name="Dokument" r:id="rId4" imgW="8690313" imgH="6404396" progId="Word.Document.12">
                  <p:embed/>
                </p:oleObj>
              </mc:Choice>
              <mc:Fallback>
                <p:oleObj name="Dokument" r:id="rId4" imgW="8690313" imgH="6404396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545" y="481409"/>
                        <a:ext cx="8689975" cy="640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40570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499992" y="3429000"/>
            <a:ext cx="4248472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115616" y="5439574"/>
            <a:ext cx="63361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Krátíme čísla i závorky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160" y="548680"/>
            <a:ext cx="1656184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-684584" y="592614"/>
            <a:ext cx="4968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8748464" y="3050277"/>
            <a:ext cx="1152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562545" y="481409"/>
          <a:ext cx="8689975" cy="640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3" name="Dokument" r:id="rId4" imgW="8690313" imgH="6404396" progId="Word.Document.12">
                  <p:embed/>
                </p:oleObj>
              </mc:Choice>
              <mc:Fallback>
                <p:oleObj name="Dokument" r:id="rId4" imgW="8690313" imgH="6404396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545" y="481409"/>
                        <a:ext cx="8689975" cy="640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40570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732240" y="5085184"/>
            <a:ext cx="2016224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115616" y="5589240"/>
            <a:ext cx="63361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Můžeme roznásobit a doplníme podmínky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020272" y="3717032"/>
            <a:ext cx="165618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-684584" y="592614"/>
            <a:ext cx="4968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8748464" y="3050277"/>
            <a:ext cx="1152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562545" y="481409"/>
          <a:ext cx="8689975" cy="640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7" name="Dokument" r:id="rId4" imgW="8690313" imgH="6404396" progId="Word.Document.12">
                  <p:embed/>
                </p:oleObj>
              </mc:Choice>
              <mc:Fallback>
                <p:oleObj name="Dokument" r:id="rId4" imgW="8690313" imgH="6404396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545" y="481409"/>
                        <a:ext cx="8689975" cy="640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7281" y="40570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804248" y="6165304"/>
            <a:ext cx="2016224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115616" y="5589240"/>
            <a:ext cx="63361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Máme upraveno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244408" y="3717032"/>
            <a:ext cx="432048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-684584" y="592614"/>
            <a:ext cx="4968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8748464" y="3050277"/>
            <a:ext cx="1152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314325" y="404664"/>
          <a:ext cx="8751888" cy="645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Dokument" r:id="rId4" imgW="8751934" imgH="6452271" progId="Word.Document.12">
                  <p:embed/>
                </p:oleObj>
              </mc:Choice>
              <mc:Fallback>
                <p:oleObj name="Dokument" r:id="rId4" imgW="8751934" imgH="6452271" progId="Word.Document.12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404664"/>
                        <a:ext cx="8751888" cy="645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108545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23528" y="3212976"/>
            <a:ext cx="8496944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755576" y="4005064"/>
            <a:ext cx="67681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Rozložíme vytýkáním a pomocí vzorců čitatele i jmenovatele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427984" y="1700808"/>
            <a:ext cx="4716016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292</Words>
  <Application>Microsoft Office PowerPoint</Application>
  <PresentationFormat>Předvádění na obrazovce (4:3)</PresentationFormat>
  <Paragraphs>121</Paragraphs>
  <Slides>35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Times New Roman</vt:lpstr>
      <vt:lpstr>Motiv sady Office</vt:lpstr>
      <vt:lpstr>Dokument</vt:lpstr>
      <vt:lpstr>Rastrový obrázek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kucera</cp:lastModifiedBy>
  <cp:revision>123</cp:revision>
  <dcterms:created xsi:type="dcterms:W3CDTF">2013-03-31T20:11:56Z</dcterms:created>
  <dcterms:modified xsi:type="dcterms:W3CDTF">2014-06-15T17:15:44Z</dcterms:modified>
</cp:coreProperties>
</file>