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63" r:id="rId4"/>
    <p:sldId id="262" r:id="rId5"/>
    <p:sldId id="295" r:id="rId6"/>
    <p:sldId id="296" r:id="rId7"/>
    <p:sldId id="268" r:id="rId8"/>
    <p:sldId id="297" r:id="rId9"/>
    <p:sldId id="298" r:id="rId10"/>
    <p:sldId id="273" r:id="rId11"/>
    <p:sldId id="299" r:id="rId12"/>
    <p:sldId id="300" r:id="rId13"/>
    <p:sldId id="279" r:id="rId14"/>
    <p:sldId id="301" r:id="rId15"/>
    <p:sldId id="302" r:id="rId16"/>
    <p:sldId id="303" r:id="rId17"/>
    <p:sldId id="304" r:id="rId18"/>
    <p:sldId id="285" r:id="rId19"/>
    <p:sldId id="305" r:id="rId20"/>
    <p:sldId id="306" r:id="rId21"/>
    <p:sldId id="307" r:id="rId22"/>
    <p:sldId id="260" r:id="rId23"/>
    <p:sldId id="308" r:id="rId24"/>
    <p:sldId id="290" r:id="rId25"/>
    <p:sldId id="291" r:id="rId26"/>
    <p:sldId id="292" r:id="rId27"/>
    <p:sldId id="293" r:id="rId28"/>
    <p:sldId id="294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6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image" Target="../media/image12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F95421F-0CCE-43F7-934E-CD88E765265C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96D1C99-96E9-43AC-926B-BAAC8EE307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634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4B975-AA50-4F81-9A78-BB4091D71E13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02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5D713-F9DC-4FDF-B38F-01B74CFCFD05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AFBEA-1D0C-45D4-B6AE-84AEC16B9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43E5-31FB-45E9-BF46-11A759037FA8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3FD808-7952-4685-8492-8A3723E57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64E3D-46CF-41DD-8042-6CEA7491B5E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E382E-96D1-448F-BC5C-A3EAD982B6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FCE76-2DD5-4B16-B766-76AC79DE0001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9423F-5E33-4D42-9677-4ED0F77CA80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BC7E8-A72C-4870-A11A-EB1A2255AFBB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23574-9F00-4A1F-A4F5-C2DDA7D0E9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83170-1CE1-49B0-87CB-3BBDC4CFE89F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FA660-04D9-42C9-A644-C5B7C2593D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A251A9-AF48-4635-99D1-E2E0A1584344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0DEB-0A38-48A2-BEF8-5824C1077A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87245-A466-4636-91A2-12EDC190B0A7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5FA9E-7ADB-4DBD-AB28-5212A05F8F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98199-E2C4-410A-9E82-DA6AFFE50ECD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9AE55-D772-44BB-891D-227562D37D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42593-5699-463D-90DC-E0ADF39EDDC2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B1158-D996-4886-9683-EB75E4774C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3C711-ED2A-4933-954E-69B90436F4C6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10C24-8998-4C70-A3A1-E370972DB2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867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E94B41-7656-4B3A-9308-C150DD4E8359}" type="datetimeFigureOut">
              <a:rPr lang="cs-CZ"/>
              <a:pPr>
                <a:defRPr/>
              </a:pPr>
              <a:t>15.6.2014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60A7772-FFB2-48D9-B253-DDEC8AE487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8.docx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9.docx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slide" Target="slide3.xml"/><Relationship Id="rId5" Type="http://schemas.openxmlformats.org/officeDocument/2006/relationships/image" Target="../media/image5.emf"/><Relationship Id="rId4" Type="http://schemas.openxmlformats.org/officeDocument/2006/relationships/package" Target="../embeddings/Documento_do_Microsoft_Word10.docx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1.docx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2.docx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3.docx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4.docx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slide" Target="slide3.xml"/><Relationship Id="rId5" Type="http://schemas.openxmlformats.org/officeDocument/2006/relationships/image" Target="../media/image6.emf"/><Relationship Id="rId4" Type="http://schemas.openxmlformats.org/officeDocument/2006/relationships/package" Target="../embeddings/Documento_do_Microsoft_Word15.docx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6.docx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7.docx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8.docx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slide" Target="slide3.xml"/><Relationship Id="rId5" Type="http://schemas.openxmlformats.org/officeDocument/2006/relationships/image" Target="../media/image7.emf"/><Relationship Id="rId4" Type="http://schemas.openxmlformats.org/officeDocument/2006/relationships/package" Target="../embeddings/Documento_do_Microsoft_Word19.docx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slide" Target="slide3.xml"/><Relationship Id="rId5" Type="http://schemas.openxmlformats.org/officeDocument/2006/relationships/image" Target="../media/image8.emf"/><Relationship Id="rId4" Type="http://schemas.openxmlformats.org/officeDocument/2006/relationships/package" Target="../embeddings/Documento_do_Microsoft_Word20.docx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slide" Target="slide3.xml"/><Relationship Id="rId5" Type="http://schemas.openxmlformats.org/officeDocument/2006/relationships/image" Target="../media/image9.emf"/><Relationship Id="rId4" Type="http://schemas.openxmlformats.org/officeDocument/2006/relationships/package" Target="../embeddings/Documento_do_Microsoft_Word21.docx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Documento_do_Microsoft_Word_97_-_2003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0.emf"/><Relationship Id="rId4" Type="http://schemas.openxmlformats.org/officeDocument/2006/relationships/package" Target="../embeddings/Documento_do_Microsoft_Word22.docx"/><Relationship Id="rId9" Type="http://schemas.openxmlformats.org/officeDocument/2006/relationships/slide" Target="slid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slide" Target="slide3.xml"/><Relationship Id="rId5" Type="http://schemas.openxmlformats.org/officeDocument/2006/relationships/image" Target="../media/image12.emf"/><Relationship Id="rId4" Type="http://schemas.openxmlformats.org/officeDocument/2006/relationships/package" Target="../embeddings/Documento_do_Microsoft_Word23.docx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slide" Target="slide3.xml"/><Relationship Id="rId5" Type="http://schemas.openxmlformats.org/officeDocument/2006/relationships/image" Target="../media/image13.emf"/><Relationship Id="rId4" Type="http://schemas.openxmlformats.org/officeDocument/2006/relationships/package" Target="../embeddings/Documento_do_Microsoft_Word24.docx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slide" Target="slide3.xml"/><Relationship Id="rId5" Type="http://schemas.openxmlformats.org/officeDocument/2006/relationships/image" Target="../media/image14.emf"/><Relationship Id="rId4" Type="http://schemas.openxmlformats.org/officeDocument/2006/relationships/package" Target="../embeddings/Documento_do_Microsoft_Word25.docx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24.xml"/><Relationship Id="rId3" Type="http://schemas.openxmlformats.org/officeDocument/2006/relationships/oleObject" Target="../embeddings/oleObject1.bin"/><Relationship Id="rId7" Type="http://schemas.openxmlformats.org/officeDocument/2006/relationships/slide" Target="slide23.xml"/><Relationship Id="rId12" Type="http://schemas.openxmlformats.org/officeDocument/2006/relationships/slide" Target="slide18.xml"/><Relationship Id="rId17" Type="http://schemas.openxmlformats.org/officeDocument/2006/relationships/slide" Target="slide28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27.xml"/><Relationship Id="rId1" Type="http://schemas.openxmlformats.org/officeDocument/2006/relationships/vmlDrawing" Target="../drawings/vmlDrawing1.vml"/><Relationship Id="rId6" Type="http://schemas.openxmlformats.org/officeDocument/2006/relationships/slide" Target="slide22.xml"/><Relationship Id="rId11" Type="http://schemas.openxmlformats.org/officeDocument/2006/relationships/slide" Target="slide13.xml"/><Relationship Id="rId5" Type="http://schemas.openxmlformats.org/officeDocument/2006/relationships/image" Target="../media/image2.emf"/><Relationship Id="rId15" Type="http://schemas.openxmlformats.org/officeDocument/2006/relationships/slide" Target="slide26.xml"/><Relationship Id="rId10" Type="http://schemas.openxmlformats.org/officeDocument/2006/relationships/slide" Target="slide10.xml"/><Relationship Id="rId4" Type="http://schemas.openxmlformats.org/officeDocument/2006/relationships/package" Target="../embeddings/Documento_do_Microsoft_Word1.docx"/><Relationship Id="rId9" Type="http://schemas.openxmlformats.org/officeDocument/2006/relationships/slide" Target="slide7.xml"/><Relationship Id="rId14" Type="http://schemas.openxmlformats.org/officeDocument/2006/relationships/slide" Target="slide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2.docx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3.docx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slide" Target="slide3.xml"/><Relationship Id="rId5" Type="http://schemas.openxmlformats.org/officeDocument/2006/relationships/image" Target="../media/image3.emf"/><Relationship Id="rId4" Type="http://schemas.openxmlformats.org/officeDocument/2006/relationships/package" Target="../embeddings/Documento_do_Microsoft_Word4.docx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slide" Target="slide3.xml"/><Relationship Id="rId5" Type="http://schemas.openxmlformats.org/officeDocument/2006/relationships/image" Target="../media/image4.emf"/><Relationship Id="rId4" Type="http://schemas.openxmlformats.org/officeDocument/2006/relationships/package" Target="../embeddings/Documento_do_Microsoft_Word5.docx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slide" Target="slide3.xml"/><Relationship Id="rId5" Type="http://schemas.openxmlformats.org/officeDocument/2006/relationships/image" Target="../media/image4.emf"/><Relationship Id="rId4" Type="http://schemas.openxmlformats.org/officeDocument/2006/relationships/package" Target="../embeddings/Documento_do_Microsoft_Word6.doc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slide" Target="slide3.xml"/><Relationship Id="rId5" Type="http://schemas.openxmlformats.org/officeDocument/2006/relationships/image" Target="../media/image4.emf"/><Relationship Id="rId4" Type="http://schemas.openxmlformats.org/officeDocument/2006/relationships/package" Target="../embeddings/Documento_do_Microsoft_Word7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ovéPole 4"/>
          <p:cNvSpPr txBox="1">
            <a:spLocks noChangeArrowheads="1"/>
          </p:cNvSpPr>
          <p:nvPr/>
        </p:nvSpPr>
        <p:spPr bwMode="auto">
          <a:xfrm>
            <a:off x="1187450" y="836613"/>
            <a:ext cx="6480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ALGEBRAICKÉ VÝRAZY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 smtClean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07</a:t>
            </a:r>
          </a:p>
          <a:p>
            <a:pPr algn="ctr"/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r>
              <a:rPr lang="cs-CZ" sz="4800" b="1" dirty="0" smtClean="0">
                <a:solidFill>
                  <a:schemeClr val="bg1"/>
                </a:solidFill>
                <a:latin typeface="Calibri" pitchFamily="34" charset="0"/>
              </a:rPr>
              <a:t>Vytýkání I</a:t>
            </a:r>
            <a:endParaRPr lang="cs-CZ" sz="48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cs-CZ" sz="4800" b="1" dirty="0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29699" name="TextovéPole 5"/>
          <p:cNvSpPr txBox="1">
            <a:spLocks noChangeArrowheads="1"/>
          </p:cNvSpPr>
          <p:nvPr/>
        </p:nvSpPr>
        <p:spPr bwMode="auto">
          <a:xfrm>
            <a:off x="6011863" y="6092825"/>
            <a:ext cx="2663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rgbClr val="FFFF00"/>
                </a:solidFill>
                <a:latin typeface="Calibri" pitchFamily="34" charset="0"/>
              </a:rPr>
              <a:t>MěSOŠ Klobouky u Brna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691257" y="1273497"/>
          <a:ext cx="8777287" cy="640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Dokument" r:id="rId4" imgW="8777880" imgH="6404396" progId="Word.Document.12">
                  <p:embed/>
                </p:oleObj>
              </mc:Choice>
              <mc:Fallback>
                <p:oleObj name="Dokument" r:id="rId4" imgW="8777880" imgH="6404396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57" y="1273497"/>
                        <a:ext cx="8777287" cy="640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860032" y="1124744"/>
            <a:ext cx="3599086" cy="201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179512" y="3293114"/>
            <a:ext cx="7272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První člen - součin i druhý – mocnina obsahují společnou závorku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691257" y="1273497"/>
          <a:ext cx="8777287" cy="640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7" name="Dokument" r:id="rId4" imgW="8777880" imgH="6404396" progId="Word.Document.12">
                  <p:embed/>
                </p:oleObj>
              </mc:Choice>
              <mc:Fallback>
                <p:oleObj name="Dokument" r:id="rId4" imgW="8777880" imgH="6404396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57" y="1273497"/>
                        <a:ext cx="8777287" cy="640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228184" y="1124744"/>
            <a:ext cx="2230934" cy="201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179512" y="3293114"/>
            <a:ext cx="7272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Vytkneme společnou závorku a zbytek zapíšeme do druhé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691257" y="1273497"/>
          <a:ext cx="8777287" cy="640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1" name="Dokument" r:id="rId4" imgW="8777880" imgH="6404396" progId="Word.Document.12">
                  <p:embed/>
                </p:oleObj>
              </mc:Choice>
              <mc:Fallback>
                <p:oleObj name="Dokument" r:id="rId4" imgW="8777880" imgH="6404396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1257" y="1273497"/>
                        <a:ext cx="8777287" cy="6403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940152" y="4365104"/>
            <a:ext cx="2230934" cy="2016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2294" name="TextovéPole 9"/>
          <p:cNvSpPr txBox="1">
            <a:spLocks noChangeArrowheads="1"/>
          </p:cNvSpPr>
          <p:nvPr/>
        </p:nvSpPr>
        <p:spPr bwMode="auto">
          <a:xfrm>
            <a:off x="179512" y="3293114"/>
            <a:ext cx="7272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Vznikne součin dvojčlenu s trojčlenem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80988" y="1272926"/>
          <a:ext cx="8701087" cy="633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Dokument" r:id="rId4" imgW="8701845" imgH="6332764" progId="Word.Document.12">
                  <p:embed/>
                </p:oleObj>
              </mc:Choice>
              <mc:Fallback>
                <p:oleObj name="Dokument" r:id="rId4" imgW="8701845" imgH="6332764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1272926"/>
                        <a:ext cx="8701087" cy="633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067944" y="692696"/>
            <a:ext cx="4248472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827584" y="4653136"/>
            <a:ext cx="648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 obou členech je společná druhá mocnina závorky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195736" y="3140968"/>
            <a:ext cx="6417096" cy="584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80988" y="1272926"/>
          <a:ext cx="8701087" cy="633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5" name="Dokument" r:id="rId4" imgW="8701845" imgH="6332764" progId="Word.Document.12">
                  <p:embed/>
                </p:oleObj>
              </mc:Choice>
              <mc:Fallback>
                <p:oleObj name="Dokument" r:id="rId4" imgW="8701845" imgH="633276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1272926"/>
                        <a:ext cx="8701087" cy="633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580112" y="1412776"/>
            <a:ext cx="2736304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827584" y="4653136"/>
            <a:ext cx="648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 vytknutí necháme zbytek v závorce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195736" y="3140968"/>
            <a:ext cx="6417096" cy="584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80988" y="1272926"/>
          <a:ext cx="8701087" cy="633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9" name="Dokument" r:id="rId4" imgW="8701845" imgH="6332764" progId="Word.Document.12">
                  <p:embed/>
                </p:oleObj>
              </mc:Choice>
              <mc:Fallback>
                <p:oleObj name="Dokument" r:id="rId4" imgW="8701845" imgH="633276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1272926"/>
                        <a:ext cx="8701087" cy="633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724128" y="2924944"/>
            <a:ext cx="2736304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827584" y="4653136"/>
            <a:ext cx="648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Vzniklé členy lze ještě dále upravovat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051720" y="3068960"/>
            <a:ext cx="6417096" cy="584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80988" y="1272926"/>
          <a:ext cx="8701087" cy="633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3" name="Dokument" r:id="rId4" imgW="8701845" imgH="6332764" progId="Word.Document.12">
                  <p:embed/>
                </p:oleObj>
              </mc:Choice>
              <mc:Fallback>
                <p:oleObj name="Dokument" r:id="rId4" imgW="8701845" imgH="633276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1272926"/>
                        <a:ext cx="8701087" cy="633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732240" y="2708920"/>
            <a:ext cx="2160240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827584" y="4653136"/>
            <a:ext cx="648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Vzniklé členy lze ještě dále upravovat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436096" y="3933056"/>
            <a:ext cx="3536776" cy="584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80988" y="1272926"/>
          <a:ext cx="8701087" cy="633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7" name="Dokument" r:id="rId4" imgW="8701845" imgH="6332764" progId="Word.Document.12">
                  <p:embed/>
                </p:oleObj>
              </mc:Choice>
              <mc:Fallback>
                <p:oleObj name="Dokument" r:id="rId4" imgW="8701845" imgH="633276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988" y="1272926"/>
                        <a:ext cx="8701087" cy="6332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72200" y="4509120"/>
            <a:ext cx="2160240" cy="14401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390" name="TextovéPole 9"/>
          <p:cNvSpPr txBox="1">
            <a:spLocks noChangeArrowheads="1"/>
          </p:cNvSpPr>
          <p:nvPr/>
        </p:nvSpPr>
        <p:spPr bwMode="auto">
          <a:xfrm>
            <a:off x="827584" y="4653136"/>
            <a:ext cx="648034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Vznikne hledaný součin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5436096" y="3933056"/>
            <a:ext cx="3536776" cy="584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868610" y="925140"/>
          <a:ext cx="8743950" cy="646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Dokument" r:id="rId4" imgW="8744367" imgH="6463789" progId="Word.Document.12">
                  <p:embed/>
                </p:oleObj>
              </mc:Choice>
              <mc:Fallback>
                <p:oleObj name="Dokument" r:id="rId4" imgW="8744367" imgH="6463789" progId="Word.Documen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10" y="925140"/>
                        <a:ext cx="8743950" cy="646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331640" y="2492896"/>
            <a:ext cx="7056710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1043609" y="4245274"/>
            <a:ext cx="69843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Vytknutím čísla -1 ze 2. a 3. člene vznikne stejná závorka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427984" y="1340768"/>
            <a:ext cx="4716016" cy="99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868610" y="925140"/>
          <a:ext cx="8743950" cy="646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1" name="Dokument" r:id="rId4" imgW="8744367" imgH="6463789" progId="Word.Document.12">
                  <p:embed/>
                </p:oleObj>
              </mc:Choice>
              <mc:Fallback>
                <p:oleObj name="Dokument" r:id="rId4" imgW="8744367" imgH="6463789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10" y="925140"/>
                        <a:ext cx="8743950" cy="646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1331640" y="2492896"/>
            <a:ext cx="7056710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1043609" y="4245274"/>
            <a:ext cx="69843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Nyní máme dva členy obsahující stejnou závorku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427984" y="2348880"/>
            <a:ext cx="4716016" cy="99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231775"/>
            <a:ext cx="5256213" cy="132556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0723" name="Obdélník 5"/>
          <p:cNvSpPr>
            <a:spLocks noChangeArrowheads="1"/>
          </p:cNvSpPr>
          <p:nvPr/>
        </p:nvSpPr>
        <p:spPr bwMode="auto">
          <a:xfrm>
            <a:off x="395288" y="1916113"/>
            <a:ext cx="8424862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dirty="0">
                <a:latin typeface="Calibri" pitchFamily="34" charset="0"/>
              </a:rPr>
              <a:t>ŠKOLA:			Městská střední odborná škola, Klobouky u Brna,    </a:t>
            </a:r>
          </a:p>
          <a:p>
            <a:r>
              <a:rPr lang="cs-CZ" dirty="0">
                <a:latin typeface="Calibri" pitchFamily="34" charset="0"/>
              </a:rPr>
              <a:t>			nám. Míru 6, příspěvková organizace</a:t>
            </a:r>
          </a:p>
          <a:p>
            <a:r>
              <a:rPr lang="cs-CZ" dirty="0">
                <a:latin typeface="Calibri" pitchFamily="34" charset="0"/>
              </a:rPr>
              <a:t>ČÍSLO PROJEKTU:		CZ.1.07/1.5.00/34.1020</a:t>
            </a:r>
          </a:p>
          <a:p>
            <a:r>
              <a:rPr lang="cs-CZ" dirty="0">
                <a:latin typeface="Calibri" pitchFamily="34" charset="0"/>
              </a:rPr>
              <a:t>NÁZEV PROJEKTU:		Šablony – </a:t>
            </a:r>
            <a:r>
              <a:rPr lang="cs-CZ" dirty="0" err="1">
                <a:latin typeface="Calibri" pitchFamily="34" charset="0"/>
              </a:rPr>
              <a:t>MěSOŠ</a:t>
            </a:r>
            <a:r>
              <a:rPr lang="cs-CZ" dirty="0">
                <a:latin typeface="Calibri" pitchFamily="34" charset="0"/>
              </a:rPr>
              <a:t> Klobouky</a:t>
            </a:r>
          </a:p>
          <a:p>
            <a:r>
              <a:rPr lang="cs-CZ" dirty="0">
                <a:latin typeface="Calibri" pitchFamily="34" charset="0"/>
              </a:rPr>
              <a:t>ČÍSLO ŠABLONY:		III/2 Inovace a zkvalitnění výuky prostřednictvím ICT</a:t>
            </a:r>
          </a:p>
          <a:p>
            <a:r>
              <a:rPr lang="cs-CZ" dirty="0">
                <a:latin typeface="Calibri" pitchFamily="34" charset="0"/>
              </a:rPr>
              <a:t>AUTOR:			Petr Kučera	</a:t>
            </a:r>
          </a:p>
          <a:p>
            <a:r>
              <a:rPr lang="cs-CZ" dirty="0">
                <a:latin typeface="Calibri" pitchFamily="34" charset="0"/>
              </a:rPr>
              <a:t>TEMATICKÁ OBLAST: 	</a:t>
            </a:r>
            <a:r>
              <a:rPr lang="cs-CZ" dirty="0" smtClean="0">
                <a:latin typeface="Calibri" pitchFamily="34" charset="0"/>
              </a:rPr>
              <a:t> SMA_ALGEBRAICKÉ VÝRAZY </a:t>
            </a:r>
            <a:r>
              <a:rPr lang="cs-CZ" dirty="0">
                <a:latin typeface="Calibri" pitchFamily="34" charset="0"/>
              </a:rPr>
              <a:t>	</a:t>
            </a:r>
          </a:p>
          <a:p>
            <a:r>
              <a:rPr lang="cs-CZ" dirty="0">
                <a:latin typeface="Calibri" pitchFamily="34" charset="0"/>
              </a:rPr>
              <a:t>NÁZEV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Vytýkání I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POŘADOVÉ ČÍSLO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</a:t>
            </a:r>
            <a:r>
              <a:rPr lang="cs-CZ" dirty="0" smtClean="0">
                <a:latin typeface="Calibri" pitchFamily="34" charset="0"/>
              </a:rPr>
              <a:t>07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KÓD </a:t>
            </a:r>
            <a:r>
              <a:rPr lang="cs-CZ" dirty="0" err="1">
                <a:latin typeface="Calibri" pitchFamily="34" charset="0"/>
              </a:rPr>
              <a:t>DUMu</a:t>
            </a:r>
            <a:r>
              <a:rPr lang="cs-CZ" dirty="0">
                <a:latin typeface="Calibri" pitchFamily="34" charset="0"/>
              </a:rPr>
              <a:t>:		</a:t>
            </a:r>
            <a:r>
              <a:rPr lang="cs-CZ" dirty="0" smtClean="0">
                <a:latin typeface="Calibri" pitchFamily="34" charset="0"/>
              </a:rPr>
              <a:t>VY_32_INOVACE_1_2_07_KUP</a:t>
            </a:r>
            <a:endParaRPr lang="cs-CZ" dirty="0">
              <a:latin typeface="Calibri" pitchFamily="34" charset="0"/>
            </a:endParaRPr>
          </a:p>
          <a:p>
            <a:r>
              <a:rPr lang="cs-CZ" dirty="0">
                <a:latin typeface="Calibri" pitchFamily="34" charset="0"/>
              </a:rPr>
              <a:t>DATUM TVORBY:		</a:t>
            </a:r>
            <a:r>
              <a:rPr lang="cs-CZ" dirty="0" smtClean="0">
                <a:latin typeface="Calibri" pitchFamily="34" charset="0"/>
              </a:rPr>
              <a:t>30. 8. </a:t>
            </a:r>
            <a:r>
              <a:rPr lang="cs-CZ" dirty="0">
                <a:latin typeface="Calibri" pitchFamily="34" charset="0"/>
              </a:rPr>
              <a:t>2013</a:t>
            </a:r>
          </a:p>
          <a:p>
            <a:r>
              <a:rPr lang="cs-CZ" dirty="0">
                <a:latin typeface="Calibri" pitchFamily="34" charset="0"/>
              </a:rPr>
              <a:t>ANOTACE (ROČNÍK):	</a:t>
            </a:r>
            <a:r>
              <a:rPr lang="cs-CZ" dirty="0">
                <a:latin typeface="Calibri" pitchFamily="34" charset="0"/>
              </a:rPr>
              <a:t>Prezentace je určena pro použití v předmětu seminář</a:t>
            </a:r>
          </a:p>
          <a:p>
            <a:r>
              <a:rPr lang="cs-CZ" dirty="0">
                <a:latin typeface="Calibri" pitchFamily="34" charset="0"/>
              </a:rPr>
              <a:t>			z matematiky, který je vyučován ve 3. a 4. ročníku.</a:t>
            </a:r>
          </a:p>
          <a:p>
            <a:r>
              <a:rPr lang="cs-CZ" dirty="0">
                <a:latin typeface="Calibri" pitchFamily="34" charset="0"/>
              </a:rPr>
              <a:t>			Je vytvořena k využití ve vyučovací hodině za pomoci</a:t>
            </a:r>
          </a:p>
          <a:p>
            <a:r>
              <a:rPr lang="cs-CZ" dirty="0">
                <a:latin typeface="Calibri" pitchFamily="34" charset="0"/>
              </a:rPr>
              <a:t>			interaktivní tabule. Materiál je možno také použít</a:t>
            </a:r>
          </a:p>
          <a:p>
            <a:r>
              <a:rPr lang="cs-CZ" dirty="0">
                <a:latin typeface="Calibri" pitchFamily="34" charset="0"/>
              </a:rPr>
              <a:t>	 		v matematice nebo k samostudiu při přípravě k maturitě.</a:t>
            </a:r>
            <a:endParaRPr lang="cs-CZ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868610" y="925140"/>
          <a:ext cx="8743950" cy="646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5" name="Dokument" r:id="rId4" imgW="8744367" imgH="6463789" progId="Word.Document.12">
                  <p:embed/>
                </p:oleObj>
              </mc:Choice>
              <mc:Fallback>
                <p:oleObj name="Dokument" r:id="rId4" imgW="8744367" imgH="6463789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10" y="925140"/>
                        <a:ext cx="8743950" cy="646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627784" y="2492896"/>
            <a:ext cx="5760566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1043609" y="4245274"/>
            <a:ext cx="69843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Vytkneme a zbytek necháme v další závorce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/>
          <p:cNvGraphicFramePr>
            <a:graphicFrameLocks noChangeAspect="1"/>
          </p:cNvGraphicFramePr>
          <p:nvPr/>
        </p:nvGraphicFramePr>
        <p:xfrm>
          <a:off x="868610" y="925140"/>
          <a:ext cx="8743950" cy="646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39" name="Dokument" r:id="rId4" imgW="8744367" imgH="6463789" progId="Word.Document.12">
                  <p:embed/>
                </p:oleObj>
              </mc:Choice>
              <mc:Fallback>
                <p:oleObj name="Dokument" r:id="rId4" imgW="8744367" imgH="6463789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10" y="925140"/>
                        <a:ext cx="8743950" cy="6464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2627784" y="3140968"/>
            <a:ext cx="5760566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2534" name="TextovéPole 9"/>
          <p:cNvSpPr txBox="1">
            <a:spLocks noChangeArrowheads="1"/>
          </p:cNvSpPr>
          <p:nvPr/>
        </p:nvSpPr>
        <p:spPr bwMode="auto">
          <a:xfrm>
            <a:off x="1043609" y="4245274"/>
            <a:ext cx="69843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Výsledek přepíšeme na součin dvojčlenu s trojčlenem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ovéPole 1"/>
          <p:cNvSpPr txBox="1">
            <a:spLocks noChangeArrowheads="1"/>
          </p:cNvSpPr>
          <p:nvPr/>
        </p:nvSpPr>
        <p:spPr bwMode="auto">
          <a:xfrm>
            <a:off x="1476375" y="1557338"/>
            <a:ext cx="6767513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Zdroje: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www.novamaturita.cz  - Cermat - příklady použité v zadáních maturity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Gaudetop – kolektiv autorů – Tvoje státní maturita 2013  - Matematika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Prometheus – Kubát, Hrubý, Pilgr – Matematika – Maturitní minimum</a:t>
            </a:r>
          </a:p>
          <a:p>
            <a:endParaRPr lang="cs-CZ">
              <a:solidFill>
                <a:schemeClr val="bg1"/>
              </a:solidFill>
              <a:latin typeface="Calibri" pitchFamily="34" charset="0"/>
            </a:endParaRPr>
          </a:p>
          <a:p>
            <a:r>
              <a:rPr lang="cs-CZ">
                <a:solidFill>
                  <a:schemeClr val="bg1"/>
                </a:solidFill>
                <a:latin typeface="Calibri" pitchFamily="34" charset="0"/>
              </a:rPr>
              <a:t>Příklady z archivu autora</a:t>
            </a:r>
          </a:p>
          <a:p>
            <a:endParaRPr lang="cs-CZ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292100" y="327025"/>
          <a:ext cx="8891588" cy="645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5" name="Dokument" r:id="rId4" imgW="8891355" imgH="6459358" progId="Word.Document.12">
                  <p:embed/>
                </p:oleObj>
              </mc:Choice>
              <mc:Fallback>
                <p:oleObj name="Dokument" r:id="rId4" imgW="8891355" imgH="6459358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327025"/>
                        <a:ext cx="8891588" cy="6459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8316193" y="908174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24432" y="306388"/>
          <a:ext cx="8828088" cy="644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4" name="Dokument" r:id="rId4" imgW="8827609" imgH="6440032" progId="Word.Document.12">
                  <p:embed/>
                </p:oleObj>
              </mc:Choice>
              <mc:Fallback>
                <p:oleObj name="Dokument" r:id="rId4" imgW="8827609" imgH="6440032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432" y="306388"/>
                        <a:ext cx="8828088" cy="6440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6" action="ppaction://hlinksldjump"/>
          </p:cNvPr>
          <p:cNvSpPr/>
          <p:nvPr/>
        </p:nvSpPr>
        <p:spPr>
          <a:xfrm rot="16200000">
            <a:off x="251297" y="909761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539552" y="369888"/>
          <a:ext cx="8777287" cy="648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9" name="Dokument" r:id="rId4" imgW="8777880" imgH="6487547" progId="Word.Document.12">
                  <p:embed/>
                </p:oleObj>
              </mc:Choice>
              <mc:Fallback>
                <p:oleObj name="Dokument" r:id="rId4" imgW="8777880" imgH="6487547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69888"/>
                        <a:ext cx="8777287" cy="648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387350" y="492125"/>
          <a:ext cx="8607425" cy="604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0" name="Document" r:id="rId7" imgW="8607072" imgH="6047316" progId="Word.Document.8">
                  <p:embed/>
                </p:oleObj>
              </mc:Choice>
              <mc:Fallback>
                <p:oleObj name="Document" r:id="rId7" imgW="8607072" imgH="6047316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492125"/>
                        <a:ext cx="8607425" cy="6046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Šipka doprava 3">
            <a:hlinkClick r:id="rId9" action="ppaction://hlinksldjump"/>
          </p:cNvPr>
          <p:cNvSpPr/>
          <p:nvPr/>
        </p:nvSpPr>
        <p:spPr>
          <a:xfrm rot="16200000">
            <a:off x="323305" y="980952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61962" y="433784"/>
          <a:ext cx="8718550" cy="645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3" name="Dokument" r:id="rId4" imgW="8718421" imgH="6452271" progId="Word.Document.12">
                  <p:embed/>
                </p:oleObj>
              </mc:Choice>
              <mc:Fallback>
                <p:oleObj name="Dokument" r:id="rId4" imgW="8718421" imgH="6452271" progId="Word.Document.1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2" y="433784"/>
                        <a:ext cx="8718550" cy="645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396577" y="1052960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graphicFrame>
        <p:nvGraphicFramePr>
          <p:cNvPr id="4" name="Objekt 3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4" name="Rastrový obrázek" r:id="rId7" imgW="0" imgH="0" progId="PBrush">
                  <p:embed/>
                </p:oleObj>
              </mc:Choice>
              <mc:Fallback>
                <p:oleObj name="Rastrový obrázek" r:id="rId7" imgW="0" imgH="0" progId="PBrush">
                  <p:embed/>
                  <p:pic>
                    <p:nvPicPr>
                      <p:cNvPr id="0" name="Rectangle 3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543454" y="476671"/>
          <a:ext cx="8535459" cy="63654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6" name="Dokument" r:id="rId4" imgW="8811032" imgH="6571417" progId="Word.Document.12">
                  <p:embed/>
                </p:oleObj>
              </mc:Choice>
              <mc:Fallback>
                <p:oleObj name="Dokument" r:id="rId4" imgW="8811032" imgH="6571417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454" y="476671"/>
                        <a:ext cx="8535459" cy="636545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395313" y="1124967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ChangeAspect="1"/>
          </p:cNvGraphicFramePr>
          <p:nvPr/>
        </p:nvGraphicFramePr>
        <p:xfrm>
          <a:off x="539552" y="516334"/>
          <a:ext cx="8718550" cy="6369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0" name="Dokument" r:id="rId4" imgW="8718421" imgH="6368760" progId="Word.Document.12">
                  <p:embed/>
                </p:oleObj>
              </mc:Choice>
              <mc:Fallback>
                <p:oleObj name="Dokument" r:id="rId4" imgW="8718421" imgH="6368760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516334"/>
                        <a:ext cx="8718550" cy="6369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16200000">
            <a:off x="395313" y="1124967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Objekt 20"/>
          <p:cNvGraphicFramePr>
            <a:graphicFrameLocks noChangeAspect="1"/>
          </p:cNvGraphicFramePr>
          <p:nvPr/>
        </p:nvGraphicFramePr>
        <p:xfrm>
          <a:off x="1066417" y="960239"/>
          <a:ext cx="8186103" cy="6069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kument" r:id="rId4" imgW="8765988" imgH="6499785" progId="Word.Document.12">
                  <p:embed/>
                </p:oleObj>
              </mc:Choice>
              <mc:Fallback>
                <p:oleObj name="Dokument" r:id="rId4" imgW="8765988" imgH="6499785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417" y="960239"/>
                        <a:ext cx="8186103" cy="606916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Šipka doprava 2">
            <a:hlinkClick r:id="rId6" action="ppaction://hlinksldjump"/>
          </p:cNvPr>
          <p:cNvSpPr/>
          <p:nvPr/>
        </p:nvSpPr>
        <p:spPr>
          <a:xfrm rot="5400000">
            <a:off x="323056" y="6164758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Šipka doprava 3">
            <a:hlinkClick r:id="rId7" action="ppaction://hlinksldjump"/>
          </p:cNvPr>
          <p:cNvSpPr/>
          <p:nvPr/>
        </p:nvSpPr>
        <p:spPr>
          <a:xfrm>
            <a:off x="8459788" y="188913"/>
            <a:ext cx="504825" cy="360362"/>
          </a:xfrm>
          <a:prstGeom prst="rightArrow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029" name="Obdélník 9"/>
          <p:cNvSpPr>
            <a:spLocks noChangeArrowheads="1"/>
          </p:cNvSpPr>
          <p:nvPr/>
        </p:nvSpPr>
        <p:spPr bwMode="auto">
          <a:xfrm>
            <a:off x="7380288" y="188913"/>
            <a:ext cx="12239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b="1">
                <a:solidFill>
                  <a:srgbClr val="FF0000"/>
                </a:solidFill>
                <a:latin typeface="Calibri" pitchFamily="34" charset="0"/>
              </a:rPr>
              <a:t>POMOC</a:t>
            </a:r>
          </a:p>
        </p:txBody>
      </p:sp>
      <p:sp>
        <p:nvSpPr>
          <p:cNvPr id="11" name="Šipka doprava 10">
            <a:hlinkClick r:id="rId8" action="ppaction://hlinksldjump"/>
          </p:cNvPr>
          <p:cNvSpPr/>
          <p:nvPr/>
        </p:nvSpPr>
        <p:spPr>
          <a:xfrm>
            <a:off x="8459788" y="908050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2" name="Šipka doprava 11">
            <a:hlinkClick r:id="rId9" action="ppaction://hlinksldjump"/>
          </p:cNvPr>
          <p:cNvSpPr/>
          <p:nvPr/>
        </p:nvSpPr>
        <p:spPr>
          <a:xfrm>
            <a:off x="8459788" y="2060575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3" name="Šipka doprava 12">
            <a:hlinkClick r:id="rId10" action="ppaction://hlinksldjump"/>
          </p:cNvPr>
          <p:cNvSpPr/>
          <p:nvPr/>
        </p:nvSpPr>
        <p:spPr>
          <a:xfrm>
            <a:off x="8459788" y="3429000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4" name="Šipka doprava 13">
            <a:hlinkClick r:id="rId11" action="ppaction://hlinksldjump"/>
          </p:cNvPr>
          <p:cNvSpPr/>
          <p:nvPr/>
        </p:nvSpPr>
        <p:spPr>
          <a:xfrm>
            <a:off x="8459788" y="4581525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5" name="Šipka doprava 14">
            <a:hlinkClick r:id="rId12" action="ppaction://hlinksldjump"/>
          </p:cNvPr>
          <p:cNvSpPr/>
          <p:nvPr/>
        </p:nvSpPr>
        <p:spPr>
          <a:xfrm>
            <a:off x="8459788" y="5661248"/>
            <a:ext cx="504825" cy="36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6" name="Šipka doprava 15">
            <a:hlinkClick r:id="rId13" action="ppaction://hlinksldjump"/>
          </p:cNvPr>
          <p:cNvSpPr/>
          <p:nvPr/>
        </p:nvSpPr>
        <p:spPr>
          <a:xfrm rot="10800000">
            <a:off x="323528" y="980405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7" name="Šipka doprava 16">
            <a:hlinkClick r:id="rId14" action="ppaction://hlinksldjump"/>
          </p:cNvPr>
          <p:cNvSpPr/>
          <p:nvPr/>
        </p:nvSpPr>
        <p:spPr>
          <a:xfrm rot="10800000">
            <a:off x="323528" y="2060525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8" name="Šipka doprava 17">
            <a:hlinkClick r:id="rId15" action="ppaction://hlinksldjump"/>
          </p:cNvPr>
          <p:cNvSpPr/>
          <p:nvPr/>
        </p:nvSpPr>
        <p:spPr>
          <a:xfrm rot="10800000">
            <a:off x="322759" y="3356669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19" name="Šipka doprava 18">
            <a:hlinkClick r:id="rId16" action="ppaction://hlinksldjump"/>
          </p:cNvPr>
          <p:cNvSpPr/>
          <p:nvPr/>
        </p:nvSpPr>
        <p:spPr>
          <a:xfrm rot="10800000">
            <a:off x="322759" y="4508797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20" name="Šipka doprava 19">
            <a:hlinkClick r:id="rId17" action="ppaction://hlinksldjump"/>
          </p:cNvPr>
          <p:cNvSpPr/>
          <p:nvPr/>
        </p:nvSpPr>
        <p:spPr>
          <a:xfrm rot="10800000">
            <a:off x="322759" y="5516909"/>
            <a:ext cx="504825" cy="360363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1171500" y="342900"/>
          <a:ext cx="8801100" cy="641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kument" r:id="rId4" imgW="8801663" imgH="6416635" progId="Word.Document.12">
                  <p:embed/>
                </p:oleObj>
              </mc:Choice>
              <mc:Fallback>
                <p:oleObj name="Dokument" r:id="rId4" imgW="8801663" imgH="6416635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00" y="342900"/>
                        <a:ext cx="8801100" cy="641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3995936" y="1052736"/>
            <a:ext cx="410373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467544" y="2266058"/>
            <a:ext cx="69841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Vyhledáme to, co je společné v obou členech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1171500" y="342900"/>
          <a:ext cx="8801100" cy="641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1" name="Dokument" r:id="rId4" imgW="8801663" imgH="6416635" progId="Word.Document.12">
                  <p:embed/>
                </p:oleObj>
              </mc:Choice>
              <mc:Fallback>
                <p:oleObj name="Dokument" r:id="rId4" imgW="8801663" imgH="641663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00" y="342900"/>
                        <a:ext cx="8801100" cy="641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644008" y="1052736"/>
            <a:ext cx="338365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467544" y="2266058"/>
            <a:ext cx="69841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Společné členy vytkneme a zbytek necháme v závorce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1171500" y="342900"/>
          <a:ext cx="8801100" cy="641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5" name="Dokument" r:id="rId4" imgW="8801663" imgH="6416635" progId="Word.Document.12">
                  <p:embed/>
                </p:oleObj>
              </mc:Choice>
              <mc:Fallback>
                <p:oleObj name="Dokument" r:id="rId4" imgW="8801663" imgH="6416635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500" y="342900"/>
                        <a:ext cx="8801100" cy="641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427984" y="4149080"/>
            <a:ext cx="3383656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54" name="TextovéPole 9"/>
          <p:cNvSpPr txBox="1">
            <a:spLocks noChangeArrowheads="1"/>
          </p:cNvSpPr>
          <p:nvPr/>
        </p:nvSpPr>
        <p:spPr bwMode="auto">
          <a:xfrm>
            <a:off x="1907704" y="2266058"/>
            <a:ext cx="38164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Vznikne součin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51520" y="1164977"/>
          <a:ext cx="8689975" cy="644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Dokument" r:id="rId4" imgW="8690313" imgH="6440032" progId="Word.Document.12">
                  <p:embed/>
                </p:oleObj>
              </mc:Choice>
              <mc:Fallback>
                <p:oleObj name="Dokument" r:id="rId4" imgW="8690313" imgH="6440032" progId="Word.Document.12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164977"/>
                        <a:ext cx="8689975" cy="6440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076056" y="1412776"/>
            <a:ext cx="3816424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1835696" y="3541078"/>
            <a:ext cx="56880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Vytkneme největšího společného dělitele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51520" y="1164977"/>
          <a:ext cx="8689975" cy="644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9" name="Dokument" r:id="rId4" imgW="8690313" imgH="6440032" progId="Word.Document.12">
                  <p:embed/>
                </p:oleObj>
              </mc:Choice>
              <mc:Fallback>
                <p:oleObj name="Dokument" r:id="rId4" imgW="8690313" imgH="644003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164977"/>
                        <a:ext cx="8689975" cy="6440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6444208" y="1412776"/>
            <a:ext cx="2448272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1835696" y="3541078"/>
            <a:ext cx="56880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Zbytek jednotlivých členů necháme v závorce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251520" y="1164977"/>
          <a:ext cx="8689975" cy="6440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3" name="Dokument" r:id="rId4" imgW="8690313" imgH="6440032" progId="Word.Document.12">
                  <p:embed/>
                </p:oleObj>
              </mc:Choice>
              <mc:Fallback>
                <p:oleObj name="Dokument" r:id="rId4" imgW="8690313" imgH="6440032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164977"/>
                        <a:ext cx="8689975" cy="6440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>
            <a:off x="8459788" y="620713"/>
            <a:ext cx="504825" cy="360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7" name="Šipka doprava 6">
            <a:hlinkClick r:id="rId6" action="ppaction://hlinksldjump"/>
          </p:cNvPr>
          <p:cNvSpPr/>
          <p:nvPr/>
        </p:nvSpPr>
        <p:spPr>
          <a:xfrm rot="16200000">
            <a:off x="396082" y="405606"/>
            <a:ext cx="503238" cy="358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dirty="0"/>
              <a:t>  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211960" y="4581128"/>
            <a:ext cx="2448272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7174" name="TextovéPole 9"/>
          <p:cNvSpPr txBox="1">
            <a:spLocks noChangeArrowheads="1"/>
          </p:cNvSpPr>
          <p:nvPr/>
        </p:nvSpPr>
        <p:spPr bwMode="auto">
          <a:xfrm>
            <a:off x="1835696" y="3541078"/>
            <a:ext cx="56880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Vznikne rozklad na součin</a:t>
            </a:r>
            <a:endParaRPr lang="cs-CZ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239</Words>
  <Application>Microsoft Office PowerPoint</Application>
  <PresentationFormat>Předvádění na obrazovce (4:3)</PresentationFormat>
  <Paragraphs>100</Paragraphs>
  <Slides>28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3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Arial</vt:lpstr>
      <vt:lpstr>Calibri</vt:lpstr>
      <vt:lpstr>Times New Roman</vt:lpstr>
      <vt:lpstr>Motiv sady Office</vt:lpstr>
      <vt:lpstr>Dokument</vt:lpstr>
      <vt:lpstr>Document</vt:lpstr>
      <vt:lpstr>Rastrový obrázek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kucera</cp:lastModifiedBy>
  <cp:revision>52</cp:revision>
  <dcterms:created xsi:type="dcterms:W3CDTF">2013-03-31T20:11:56Z</dcterms:created>
  <dcterms:modified xsi:type="dcterms:W3CDTF">2014-06-15T13:17:49Z</dcterms:modified>
</cp:coreProperties>
</file>