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3" r:id="rId4"/>
    <p:sldId id="262" r:id="rId5"/>
    <p:sldId id="329" r:id="rId6"/>
    <p:sldId id="330" r:id="rId7"/>
    <p:sldId id="268" r:id="rId8"/>
    <p:sldId id="331" r:id="rId9"/>
    <p:sldId id="273" r:id="rId10"/>
    <p:sldId id="332" r:id="rId11"/>
    <p:sldId id="333" r:id="rId12"/>
    <p:sldId id="279" r:id="rId13"/>
    <p:sldId id="334" r:id="rId14"/>
    <p:sldId id="335" r:id="rId15"/>
    <p:sldId id="336" r:id="rId16"/>
    <p:sldId id="285" r:id="rId17"/>
    <p:sldId id="337" r:id="rId18"/>
    <p:sldId id="338" r:id="rId19"/>
    <p:sldId id="260" r:id="rId20"/>
    <p:sldId id="308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95421F-0CCE-43F7-934E-CD88E765265C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6D1C99-96E9-43AC-926B-BAAC8EE307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3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54B975-AA50-4F81-9A78-BB4091D71E1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34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D713-F9DC-4FDF-B38F-01B74CFCFD05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FBEA-1D0C-45D4-B6AE-84AEC16B9A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43E5-31FB-45E9-BF46-11A759037FA8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D808-7952-4685-8492-8A3723E573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4E3D-46CF-41DD-8042-6CEA7491B5E7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382E-96D1-448F-BC5C-A3EAD982B6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CE76-2DD5-4B16-B766-76AC79DE0001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423F-5E33-4D42-9677-4ED0F77CA8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C7E8-A72C-4870-A11A-EB1A2255AFBB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3574-9F00-4A1F-A4F5-C2DDA7D0E9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3170-1CE1-49B0-87CB-3BBDC4CFE89F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A660-04D9-42C9-A644-C5B7C2593D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51A9-AF48-4635-99D1-E2E0A1584344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0DEB-0A38-48A2-BEF8-5824C1077A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7245-A466-4636-91A2-12EDC190B0A7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FA9E-7ADB-4DBD-AB28-5212A05F8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8199-E2C4-410A-9E82-DA6AFFE50ECD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AE55-D772-44BB-891D-227562D37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2593-5699-463D-90DC-E0ADF39EDDC2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1158-D996-4886-9683-EB75E4774C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C711-ED2A-4933-954E-69B90436F4C6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0C24-8998-4C70-A3A1-E370972DB2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86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94B41-7656-4B3A-9308-C150DD4E8359}" type="datetimeFigureOut">
              <a:rPr lang="cs-CZ"/>
              <a:pPr>
                <a:defRPr/>
              </a:pPr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A7772-FFB2-48D9-B253-DDEC8AE487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slide" Target="slide3.xml"/><Relationship Id="rId5" Type="http://schemas.openxmlformats.org/officeDocument/2006/relationships/image" Target="../media/image6.emf"/><Relationship Id="rId4" Type="http://schemas.openxmlformats.org/officeDocument/2006/relationships/oleObject" Target="../embeddings/Documento_do_Microsoft_Word_97_-_20038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slide" Target="slide3.xml"/><Relationship Id="rId5" Type="http://schemas.openxmlformats.org/officeDocument/2006/relationships/image" Target="../media/image6.emf"/><Relationship Id="rId4" Type="http://schemas.openxmlformats.org/officeDocument/2006/relationships/oleObject" Target="../embeddings/Documento_do_Microsoft_Word_97_-_20039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slide" Target="slide3.xml"/><Relationship Id="rId5" Type="http://schemas.openxmlformats.org/officeDocument/2006/relationships/image" Target="../media/image7.emf"/><Relationship Id="rId4" Type="http://schemas.openxmlformats.org/officeDocument/2006/relationships/oleObject" Target="../embeddings/Documento_do_Microsoft_Word_97_-_200310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3.xml"/><Relationship Id="rId5" Type="http://schemas.openxmlformats.org/officeDocument/2006/relationships/image" Target="../media/image7.emf"/><Relationship Id="rId4" Type="http://schemas.openxmlformats.org/officeDocument/2006/relationships/oleObject" Target="../embeddings/Documento_do_Microsoft_Word_97_-_20031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3.xml"/><Relationship Id="rId5" Type="http://schemas.openxmlformats.org/officeDocument/2006/relationships/image" Target="../media/image7.emf"/><Relationship Id="rId4" Type="http://schemas.openxmlformats.org/officeDocument/2006/relationships/oleObject" Target="../embeddings/Documento_do_Microsoft_Word_97_-_200312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slide" Target="slide3.xml"/><Relationship Id="rId5" Type="http://schemas.openxmlformats.org/officeDocument/2006/relationships/image" Target="../media/image7.emf"/><Relationship Id="rId4" Type="http://schemas.openxmlformats.org/officeDocument/2006/relationships/oleObject" Target="../embeddings/Documento_do_Microsoft_Word_97_-_200313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3.xml"/><Relationship Id="rId5" Type="http://schemas.openxmlformats.org/officeDocument/2006/relationships/image" Target="../media/image8.emf"/><Relationship Id="rId4" Type="http://schemas.openxmlformats.org/officeDocument/2006/relationships/oleObject" Target="../embeddings/Documento_do_Microsoft_Word_97_-_200314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slide" Target="slide3.xml"/><Relationship Id="rId5" Type="http://schemas.openxmlformats.org/officeDocument/2006/relationships/image" Target="../media/image8.emf"/><Relationship Id="rId4" Type="http://schemas.openxmlformats.org/officeDocument/2006/relationships/oleObject" Target="../embeddings/Documento_do_Microsoft_Word_97_-_200315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3.xml"/><Relationship Id="rId5" Type="http://schemas.openxmlformats.org/officeDocument/2006/relationships/image" Target="../media/image8.emf"/><Relationship Id="rId4" Type="http://schemas.openxmlformats.org/officeDocument/2006/relationships/oleObject" Target="../embeddings/Documento_do_Microsoft_Word_97_-_200316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slide" Target="slide3.xml"/><Relationship Id="rId5" Type="http://schemas.openxmlformats.org/officeDocument/2006/relationships/image" Target="../media/image9.emf"/><Relationship Id="rId4" Type="http://schemas.openxmlformats.org/officeDocument/2006/relationships/package" Target="../embeddings/Documento_do_Microsoft_Word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slide" Target="slide3.xml"/><Relationship Id="rId5" Type="http://schemas.openxmlformats.org/officeDocument/2006/relationships/image" Target="../media/image10.emf"/><Relationship Id="rId4" Type="http://schemas.openxmlformats.org/officeDocument/2006/relationships/oleObject" Target="../embeddings/Documento_do_Microsoft_Word_97_-_200317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slide" Target="slide3.xml"/><Relationship Id="rId5" Type="http://schemas.openxmlformats.org/officeDocument/2006/relationships/image" Target="../media/image11.emf"/><Relationship Id="rId4" Type="http://schemas.openxmlformats.org/officeDocument/2006/relationships/oleObject" Target="../embeddings/Documento_do_Microsoft_Word_97_-_200318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slide" Target="slide3.xml"/><Relationship Id="rId5" Type="http://schemas.openxmlformats.org/officeDocument/2006/relationships/image" Target="../media/image12.emf"/><Relationship Id="rId4" Type="http://schemas.openxmlformats.org/officeDocument/2006/relationships/oleObject" Target="../embeddings/Documento_do_Microsoft_Word_97_-_200319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slide" Target="slide3.xml"/><Relationship Id="rId5" Type="http://schemas.openxmlformats.org/officeDocument/2006/relationships/image" Target="../media/image13.emf"/><Relationship Id="rId4" Type="http://schemas.openxmlformats.org/officeDocument/2006/relationships/oleObject" Target="../embeddings/Documento_do_Microsoft_Word_97_-_200320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slide" Target="slide3.xml"/><Relationship Id="rId5" Type="http://schemas.openxmlformats.org/officeDocument/2006/relationships/image" Target="../media/image14.emf"/><Relationship Id="rId4" Type="http://schemas.openxmlformats.org/officeDocument/2006/relationships/oleObject" Target="../embeddings/Documento_do_Microsoft_Word_97_-_200321.doc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2.xml"/><Relationship Id="rId3" Type="http://schemas.openxmlformats.org/officeDocument/2006/relationships/oleObject" Target="../embeddings/oleObject1.bin"/><Relationship Id="rId7" Type="http://schemas.openxmlformats.org/officeDocument/2006/relationships/slide" Target="slide4.xml"/><Relationship Id="rId12" Type="http://schemas.openxmlformats.org/officeDocument/2006/relationships/slide" Target="slide21.xml"/><Relationship Id="rId17" Type="http://schemas.openxmlformats.org/officeDocument/2006/relationships/slide" Target="slide2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1" Type="http://schemas.openxmlformats.org/officeDocument/2006/relationships/vmlDrawing" Target="../drawings/vmlDrawing1.vml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image" Target="../media/image2.emf"/><Relationship Id="rId15" Type="http://schemas.openxmlformats.org/officeDocument/2006/relationships/slide" Target="slide24.xml"/><Relationship Id="rId10" Type="http://schemas.openxmlformats.org/officeDocument/2006/relationships/slide" Target="slide12.xml"/><Relationship Id="rId4" Type="http://schemas.openxmlformats.org/officeDocument/2006/relationships/oleObject" Target="../embeddings/Documento_do_Microsoft_Word_97_-_20031.doc"/><Relationship Id="rId9" Type="http://schemas.openxmlformats.org/officeDocument/2006/relationships/slide" Target="slide9.xml"/><Relationship Id="rId1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5" Type="http://schemas.openxmlformats.org/officeDocument/2006/relationships/image" Target="../media/image3.emf"/><Relationship Id="rId4" Type="http://schemas.openxmlformats.org/officeDocument/2006/relationships/oleObject" Target="../embeddings/Documento_do_Microsoft_Word_97_-_20032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5" Type="http://schemas.openxmlformats.org/officeDocument/2006/relationships/image" Target="../media/image3.emf"/><Relationship Id="rId4" Type="http://schemas.openxmlformats.org/officeDocument/2006/relationships/oleObject" Target="../embeddings/Documento_do_Microsoft_Word_97_-_20033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3.xml"/><Relationship Id="rId5" Type="http://schemas.openxmlformats.org/officeDocument/2006/relationships/image" Target="../media/image3.emf"/><Relationship Id="rId4" Type="http://schemas.openxmlformats.org/officeDocument/2006/relationships/oleObject" Target="../embeddings/Documento_do_Microsoft_Word_97_-_20034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3.xml"/><Relationship Id="rId5" Type="http://schemas.openxmlformats.org/officeDocument/2006/relationships/image" Target="../media/image4.emf"/><Relationship Id="rId4" Type="http://schemas.openxmlformats.org/officeDocument/2006/relationships/oleObject" Target="../embeddings/Documento_do_Microsoft_Word_97_-_20035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3.xml"/><Relationship Id="rId5" Type="http://schemas.openxmlformats.org/officeDocument/2006/relationships/image" Target="../media/image5.emf"/><Relationship Id="rId4" Type="http://schemas.openxmlformats.org/officeDocument/2006/relationships/oleObject" Target="../embeddings/Documento_do_Microsoft_Word_97_-_20036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3.xml"/><Relationship Id="rId5" Type="http://schemas.openxmlformats.org/officeDocument/2006/relationships/image" Target="../media/image6.emf"/><Relationship Id="rId4" Type="http://schemas.openxmlformats.org/officeDocument/2006/relationships/oleObject" Target="../embeddings/Documento_do_Microsoft_Word_97_-_20037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ovéPole 4"/>
          <p:cNvSpPr txBox="1">
            <a:spLocks noChangeArrowheads="1"/>
          </p:cNvSpPr>
          <p:nvPr/>
        </p:nvSpPr>
        <p:spPr bwMode="auto">
          <a:xfrm>
            <a:off x="1187450" y="836613"/>
            <a:ext cx="64801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Calibri" pitchFamily="34" charset="0"/>
              </a:rPr>
              <a:t>ALGEBRAICKÉ VÝRAZY</a:t>
            </a:r>
            <a:endParaRPr lang="cs-CZ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cs-CZ" sz="4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Calibri" pitchFamily="34" charset="0"/>
              </a:rPr>
              <a:t>05</a:t>
            </a:r>
          </a:p>
          <a:p>
            <a:pPr algn="ctr"/>
            <a:endParaRPr lang="cs-CZ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Calibri" pitchFamily="34" charset="0"/>
              </a:rPr>
              <a:t>Násobení mnohočlenů</a:t>
            </a:r>
            <a:endParaRPr lang="cs-CZ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cs-CZ" sz="4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9699" name="TextovéPole 5"/>
          <p:cNvSpPr txBox="1">
            <a:spLocks noChangeArrowheads="1"/>
          </p:cNvSpPr>
          <p:nvPr/>
        </p:nvSpPr>
        <p:spPr bwMode="auto">
          <a:xfrm>
            <a:off x="6011863" y="6092825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FF00"/>
                </a:solidFill>
                <a:latin typeface="Calibri" pitchFamily="34" charset="0"/>
              </a:rPr>
              <a:t>MěSOŠ Klobouky u Brna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26033" y="901328"/>
          <a:ext cx="8726487" cy="648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Document" r:id="rId4" imgW="8725989" imgH="6487547" progId="Word.Document.8">
                  <p:embed/>
                </p:oleObj>
              </mc:Choice>
              <mc:Fallback>
                <p:oleObj name="Document" r:id="rId4" imgW="8725989" imgH="648754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33" y="901328"/>
                        <a:ext cx="8726487" cy="648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251297" y="332880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3861048"/>
            <a:ext cx="8352928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294" name="TextovéPole 9"/>
          <p:cNvSpPr txBox="1">
            <a:spLocks noChangeArrowheads="1"/>
          </p:cNvSpPr>
          <p:nvPr/>
        </p:nvSpPr>
        <p:spPr bwMode="auto">
          <a:xfrm>
            <a:off x="755576" y="4437112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Členy stejného typu dáme dohromady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380312" y="1916832"/>
            <a:ext cx="12596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26033" y="901328"/>
          <a:ext cx="8726487" cy="648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Document" r:id="rId4" imgW="8725989" imgH="6487547" progId="Word.Document.8">
                  <p:embed/>
                </p:oleObj>
              </mc:Choice>
              <mc:Fallback>
                <p:oleObj name="Document" r:id="rId4" imgW="8725989" imgH="648754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33" y="901328"/>
                        <a:ext cx="8726487" cy="648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251297" y="332880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 flipH="1">
            <a:off x="8244408" y="5805264"/>
            <a:ext cx="7200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294" name="TextovéPole 9"/>
          <p:cNvSpPr txBox="1">
            <a:spLocks noChangeArrowheads="1"/>
          </p:cNvSpPr>
          <p:nvPr/>
        </p:nvSpPr>
        <p:spPr bwMode="auto">
          <a:xfrm>
            <a:off x="755576" y="5877272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Výsledek má čtyři členy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380312" y="1916832"/>
            <a:ext cx="12596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46645" y="908720"/>
          <a:ext cx="8905875" cy="653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4" imgW="8905806" imgH="6535421" progId="Word.Document.8">
                  <p:embed/>
                </p:oleObj>
              </mc:Choice>
              <mc:Fallback>
                <p:oleObj name="Document" r:id="rId4" imgW="8905806" imgH="6535421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45" y="908720"/>
                        <a:ext cx="8905875" cy="653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27584" y="3717032"/>
            <a:ext cx="54006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90" name="TextovéPole 9"/>
          <p:cNvSpPr txBox="1">
            <a:spLocks noChangeArrowheads="1"/>
          </p:cNvSpPr>
          <p:nvPr/>
        </p:nvSpPr>
        <p:spPr bwMode="auto">
          <a:xfrm>
            <a:off x="827584" y="4365104"/>
            <a:ext cx="648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Pokud lze krátit, upravíme a krátíme před násobením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011888" y="2132856"/>
            <a:ext cx="144854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427984" y="2276872"/>
            <a:ext cx="4032448" cy="121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580112" y="836712"/>
            <a:ext cx="27363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46645" y="908720"/>
          <a:ext cx="8905875" cy="653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Document" r:id="rId4" imgW="8905806" imgH="6535421" progId="Word.Document.8">
                  <p:embed/>
                </p:oleObj>
              </mc:Choice>
              <mc:Fallback>
                <p:oleObj name="Document" r:id="rId4" imgW="8905806" imgH="653542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45" y="908720"/>
                        <a:ext cx="8905875" cy="653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27584" y="3717032"/>
            <a:ext cx="54006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90" name="TextovéPole 9"/>
          <p:cNvSpPr txBox="1">
            <a:spLocks noChangeArrowheads="1"/>
          </p:cNvSpPr>
          <p:nvPr/>
        </p:nvSpPr>
        <p:spPr bwMode="auto">
          <a:xfrm>
            <a:off x="827584" y="5157192"/>
            <a:ext cx="648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Krátíme čitatele prvního se jmenovatelem druhého zlomku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668344" y="4005064"/>
            <a:ext cx="1008112" cy="121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580112" y="836712"/>
            <a:ext cx="27363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46645" y="908720"/>
          <a:ext cx="8905875" cy="653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Document" r:id="rId4" imgW="8905806" imgH="6535421" progId="Word.Document.8">
                  <p:embed/>
                </p:oleObj>
              </mc:Choice>
              <mc:Fallback>
                <p:oleObj name="Document" r:id="rId4" imgW="8905806" imgH="653542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45" y="908720"/>
                        <a:ext cx="8905875" cy="653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716016" y="3789040"/>
            <a:ext cx="15121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90" name="TextovéPole 9"/>
          <p:cNvSpPr txBox="1">
            <a:spLocks noChangeArrowheads="1"/>
          </p:cNvSpPr>
          <p:nvPr/>
        </p:nvSpPr>
        <p:spPr bwMode="auto">
          <a:xfrm>
            <a:off x="827584" y="5157192"/>
            <a:ext cx="648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Násobíme čitatele čitatelem a jmenovatele jmenovatelem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668344" y="4005064"/>
            <a:ext cx="1008112" cy="121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580112" y="836712"/>
            <a:ext cx="27363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46645" y="908720"/>
          <a:ext cx="8905875" cy="653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Document" r:id="rId4" imgW="8905806" imgH="6535421" progId="Word.Document.8">
                  <p:embed/>
                </p:oleObj>
              </mc:Choice>
              <mc:Fallback>
                <p:oleObj name="Document" r:id="rId4" imgW="8905806" imgH="653542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45" y="908720"/>
                        <a:ext cx="8905875" cy="653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876256" y="3645024"/>
            <a:ext cx="15121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90" name="TextovéPole 9"/>
          <p:cNvSpPr txBox="1">
            <a:spLocks noChangeArrowheads="1"/>
          </p:cNvSpPr>
          <p:nvPr/>
        </p:nvSpPr>
        <p:spPr bwMode="auto">
          <a:xfrm>
            <a:off x="827584" y="5157192"/>
            <a:ext cx="6480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Máme výsledný lomený výraz, zapíšeme podmínky 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668344" y="4005064"/>
            <a:ext cx="1008112" cy="121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99752" y="806077"/>
          <a:ext cx="8940800" cy="658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4" imgW="8941481" imgH="6582936" progId="Word.Document.8">
                  <p:embed/>
                </p:oleObj>
              </mc:Choice>
              <mc:Fallback>
                <p:oleObj name="Document" r:id="rId4" imgW="8941481" imgH="6582936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2" y="806077"/>
                        <a:ext cx="8940800" cy="658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39552" y="3501008"/>
            <a:ext cx="806489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534" name="TextovéPole 9"/>
          <p:cNvSpPr txBox="1">
            <a:spLocks noChangeArrowheads="1"/>
          </p:cNvSpPr>
          <p:nvPr/>
        </p:nvSpPr>
        <p:spPr bwMode="auto">
          <a:xfrm>
            <a:off x="683568" y="4797152"/>
            <a:ext cx="73444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Nejdříve vypočteme rozdíly v obou závorkách, potřebujeme 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upravit na společné jmenovatele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508104" y="548680"/>
            <a:ext cx="24482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436096" y="2060848"/>
            <a:ext cx="27363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99752" y="806077"/>
          <a:ext cx="8940800" cy="658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Document" r:id="rId4" imgW="8941481" imgH="6582936" progId="Word.Document.8">
                  <p:embed/>
                </p:oleObj>
              </mc:Choice>
              <mc:Fallback>
                <p:oleObj name="Document" r:id="rId4" imgW="8941481" imgH="658293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2" y="806077"/>
                        <a:ext cx="8940800" cy="658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20072" y="4293096"/>
            <a:ext cx="288032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534" name="TextovéPole 9"/>
          <p:cNvSpPr txBox="1">
            <a:spLocks noChangeArrowheads="1"/>
          </p:cNvSpPr>
          <p:nvPr/>
        </p:nvSpPr>
        <p:spPr bwMode="auto">
          <a:xfrm>
            <a:off x="683568" y="5733256"/>
            <a:ext cx="7344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Před násobením lze krátit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508104" y="548680"/>
            <a:ext cx="24482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631832" y="3573016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99752" y="806077"/>
          <a:ext cx="8940800" cy="658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Document" r:id="rId4" imgW="8941481" imgH="6582936" progId="Word.Document.8">
                  <p:embed/>
                </p:oleObj>
              </mc:Choice>
              <mc:Fallback>
                <p:oleObj name="Document" r:id="rId4" imgW="8941481" imgH="658293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2" y="806077"/>
                        <a:ext cx="8940800" cy="658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60232" y="4149080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534" name="TextovéPole 9"/>
          <p:cNvSpPr txBox="1">
            <a:spLocks noChangeArrowheads="1"/>
          </p:cNvSpPr>
          <p:nvPr/>
        </p:nvSpPr>
        <p:spPr bwMode="auto">
          <a:xfrm>
            <a:off x="683568" y="5733256"/>
            <a:ext cx="7344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Máme výsledek, doplníme podmínky.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96136" y="1556792"/>
            <a:ext cx="24482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631832" y="3573016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ovéPole 1"/>
          <p:cNvSpPr txBox="1">
            <a:spLocks noChangeArrowheads="1"/>
          </p:cNvSpPr>
          <p:nvPr/>
        </p:nvSpPr>
        <p:spPr bwMode="auto">
          <a:xfrm>
            <a:off x="1476375" y="1557338"/>
            <a:ext cx="67675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Calibri" pitchFamily="34" charset="0"/>
              </a:rPr>
              <a:t>Zdroje:</a:t>
            </a:r>
          </a:p>
          <a:p>
            <a:endParaRPr lang="cs-CZ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>
                <a:solidFill>
                  <a:schemeClr val="bg1"/>
                </a:solidFill>
                <a:latin typeface="Calibri" pitchFamily="34" charset="0"/>
              </a:rPr>
              <a:t>www.novamaturita.cz  - Cermat - příklady použité v zadáních maturity</a:t>
            </a:r>
          </a:p>
          <a:p>
            <a:endParaRPr lang="cs-CZ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>
                <a:solidFill>
                  <a:schemeClr val="bg1"/>
                </a:solidFill>
                <a:latin typeface="Calibri" pitchFamily="34" charset="0"/>
              </a:rPr>
              <a:t>Gaudetop – kolektiv autorů – Tvoje státní maturita 2013  - Matematika</a:t>
            </a:r>
          </a:p>
          <a:p>
            <a:endParaRPr lang="cs-CZ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>
                <a:solidFill>
                  <a:schemeClr val="bg1"/>
                </a:solidFill>
                <a:latin typeface="Calibri" pitchFamily="34" charset="0"/>
              </a:rPr>
              <a:t>Prometheus – Kubát, Hrubý, Pilgr – Matematika – Maturitní minimum</a:t>
            </a:r>
          </a:p>
          <a:p>
            <a:endParaRPr lang="cs-CZ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>
                <a:solidFill>
                  <a:schemeClr val="bg1"/>
                </a:solidFill>
                <a:latin typeface="Calibri" pitchFamily="34" charset="0"/>
              </a:rPr>
              <a:t>Příklady z archivu autora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31775"/>
            <a:ext cx="5256213" cy="1325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23" name="Obdélník 5"/>
          <p:cNvSpPr>
            <a:spLocks noChangeArrowheads="1"/>
          </p:cNvSpPr>
          <p:nvPr/>
        </p:nvSpPr>
        <p:spPr bwMode="auto">
          <a:xfrm>
            <a:off x="395288" y="1916113"/>
            <a:ext cx="8424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ŠKOLA:			Městská střední odborná škola, Klobouky u Brna,    </a:t>
            </a:r>
          </a:p>
          <a:p>
            <a:r>
              <a:rPr lang="cs-CZ" dirty="0">
                <a:latin typeface="Calibri" pitchFamily="34" charset="0"/>
              </a:rPr>
              <a:t>			nám. Míru 6, příspěvková organizace</a:t>
            </a:r>
          </a:p>
          <a:p>
            <a:r>
              <a:rPr lang="cs-CZ" dirty="0">
                <a:latin typeface="Calibri" pitchFamily="34" charset="0"/>
              </a:rPr>
              <a:t>ČÍSLO PROJEKTU:		CZ.1.07/1.5.00/34.1020</a:t>
            </a:r>
          </a:p>
          <a:p>
            <a:r>
              <a:rPr lang="cs-CZ" dirty="0">
                <a:latin typeface="Calibri" pitchFamily="34" charset="0"/>
              </a:rPr>
              <a:t>NÁZEV PROJEKTU:		Šablony – </a:t>
            </a:r>
            <a:r>
              <a:rPr lang="cs-CZ" dirty="0" err="1">
                <a:latin typeface="Calibri" pitchFamily="34" charset="0"/>
              </a:rPr>
              <a:t>MěSOŠ</a:t>
            </a:r>
            <a:r>
              <a:rPr lang="cs-CZ" dirty="0">
                <a:latin typeface="Calibri" pitchFamily="34" charset="0"/>
              </a:rPr>
              <a:t> Klobouky</a:t>
            </a:r>
          </a:p>
          <a:p>
            <a:r>
              <a:rPr lang="cs-CZ" dirty="0">
                <a:latin typeface="Calibri" pitchFamily="34" charset="0"/>
              </a:rPr>
              <a:t>ČÍSLO ŠABLONY:		III/2 Inovace a zkvalitnění výuky prostřednictvím ICT</a:t>
            </a:r>
          </a:p>
          <a:p>
            <a:r>
              <a:rPr lang="cs-CZ" dirty="0">
                <a:latin typeface="Calibri" pitchFamily="34" charset="0"/>
              </a:rPr>
              <a:t>AUTOR:			Petr Kučera	</a:t>
            </a:r>
          </a:p>
          <a:p>
            <a:r>
              <a:rPr lang="cs-CZ" dirty="0">
                <a:latin typeface="Calibri" pitchFamily="34" charset="0"/>
              </a:rPr>
              <a:t>TEMATICKÁ OBLAST: 	</a:t>
            </a:r>
            <a:r>
              <a:rPr lang="cs-CZ" dirty="0" smtClean="0">
                <a:latin typeface="Calibri" pitchFamily="34" charset="0"/>
              </a:rPr>
              <a:t> SMA_ALGEBRAICKÉ VÝRAZY </a:t>
            </a:r>
            <a:r>
              <a:rPr lang="cs-CZ" dirty="0">
                <a:latin typeface="Calibri" pitchFamily="34" charset="0"/>
              </a:rPr>
              <a:t>	</a:t>
            </a:r>
          </a:p>
          <a:p>
            <a:r>
              <a:rPr lang="cs-CZ" dirty="0">
                <a:latin typeface="Calibri" pitchFamily="34" charset="0"/>
              </a:rPr>
              <a:t>NÁZEV </a:t>
            </a:r>
            <a:r>
              <a:rPr lang="cs-CZ" dirty="0" err="1">
                <a:latin typeface="Calibri" pitchFamily="34" charset="0"/>
              </a:rPr>
              <a:t>DUMu</a:t>
            </a:r>
            <a:r>
              <a:rPr lang="cs-CZ" dirty="0">
                <a:latin typeface="Calibri" pitchFamily="34" charset="0"/>
              </a:rPr>
              <a:t>:		</a:t>
            </a:r>
            <a:r>
              <a:rPr lang="cs-CZ" dirty="0" smtClean="0">
                <a:latin typeface="Calibri" pitchFamily="34" charset="0"/>
              </a:rPr>
              <a:t>Násobení mnohočlenů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POŘADOVÉ ČÍSLO </a:t>
            </a:r>
            <a:r>
              <a:rPr lang="cs-CZ" dirty="0" err="1">
                <a:latin typeface="Calibri" pitchFamily="34" charset="0"/>
              </a:rPr>
              <a:t>DUMu</a:t>
            </a:r>
            <a:r>
              <a:rPr lang="cs-CZ" dirty="0">
                <a:latin typeface="Calibri" pitchFamily="34" charset="0"/>
              </a:rPr>
              <a:t>:	</a:t>
            </a:r>
            <a:r>
              <a:rPr lang="cs-CZ" dirty="0" smtClean="0">
                <a:latin typeface="Calibri" pitchFamily="34" charset="0"/>
              </a:rPr>
              <a:t>05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KÓD </a:t>
            </a:r>
            <a:r>
              <a:rPr lang="cs-CZ" dirty="0" err="1">
                <a:latin typeface="Calibri" pitchFamily="34" charset="0"/>
              </a:rPr>
              <a:t>DUMu</a:t>
            </a:r>
            <a:r>
              <a:rPr lang="cs-CZ" dirty="0">
                <a:latin typeface="Calibri" pitchFamily="34" charset="0"/>
              </a:rPr>
              <a:t>:		</a:t>
            </a:r>
            <a:r>
              <a:rPr lang="cs-CZ" dirty="0" smtClean="0">
                <a:latin typeface="Calibri" pitchFamily="34" charset="0"/>
              </a:rPr>
              <a:t>VY_32_INOVACE_1_2_05_KUP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DATUM TVORBY:		</a:t>
            </a:r>
            <a:r>
              <a:rPr lang="cs-CZ" dirty="0" smtClean="0">
                <a:latin typeface="Calibri" pitchFamily="34" charset="0"/>
              </a:rPr>
              <a:t>28.8</a:t>
            </a:r>
            <a:r>
              <a:rPr lang="cs-CZ" dirty="0" smtClean="0">
                <a:latin typeface="Calibri" pitchFamily="34" charset="0"/>
              </a:rPr>
              <a:t>. </a:t>
            </a:r>
            <a:r>
              <a:rPr lang="cs-CZ" dirty="0">
                <a:latin typeface="Calibri" pitchFamily="34" charset="0"/>
              </a:rPr>
              <a:t>2013</a:t>
            </a:r>
          </a:p>
          <a:p>
            <a:r>
              <a:rPr lang="cs-CZ" dirty="0">
                <a:latin typeface="Calibri" pitchFamily="34" charset="0"/>
              </a:rPr>
              <a:t>ANOTACE (ROČNÍK):	</a:t>
            </a:r>
            <a:r>
              <a:rPr lang="cs-CZ" dirty="0">
                <a:latin typeface="Calibri" pitchFamily="34" charset="0"/>
              </a:rPr>
              <a:t>Prezentace je určena pro použití v předmětu seminář</a:t>
            </a:r>
          </a:p>
          <a:p>
            <a:r>
              <a:rPr lang="cs-CZ" dirty="0">
                <a:latin typeface="Calibri" pitchFamily="34" charset="0"/>
              </a:rPr>
              <a:t>			z matematiky, který je vyučován ve 3. a 4. ročníku.</a:t>
            </a:r>
          </a:p>
          <a:p>
            <a:r>
              <a:rPr lang="cs-CZ" dirty="0">
                <a:latin typeface="Calibri" pitchFamily="34" charset="0"/>
              </a:rPr>
              <a:t>			Je vytvořena k využití ve vyučovací hodině za pomoci</a:t>
            </a:r>
          </a:p>
          <a:p>
            <a:r>
              <a:rPr lang="cs-CZ" dirty="0">
                <a:latin typeface="Calibri" pitchFamily="34" charset="0"/>
              </a:rPr>
              <a:t>			interaktivní tabule. Materiál je možno také použít</a:t>
            </a:r>
          </a:p>
          <a:p>
            <a:r>
              <a:rPr lang="cs-CZ" dirty="0">
                <a:latin typeface="Calibri" pitchFamily="34" charset="0"/>
              </a:rPr>
              <a:t>	 		v matematice nebo k samostudiu při přípravě k maturitě.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92100" y="327025"/>
          <a:ext cx="8891588" cy="645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Dokument" r:id="rId4" imgW="8891355" imgH="6459358" progId="Word.Document.12">
                  <p:embed/>
                </p:oleObj>
              </mc:Choice>
              <mc:Fallback>
                <p:oleObj name="Dokument" r:id="rId4" imgW="8891355" imgH="645935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27025"/>
                        <a:ext cx="8891588" cy="645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Šipka doprava 2">
            <a:hlinkClick r:id="rId6" action="ppaction://hlinksldjump"/>
          </p:cNvPr>
          <p:cNvSpPr/>
          <p:nvPr/>
        </p:nvSpPr>
        <p:spPr>
          <a:xfrm rot="16200000">
            <a:off x="8316193" y="908174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41300" y="330200"/>
          <a:ext cx="894715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Document" r:id="rId4" imgW="8946526" imgH="6416635" progId="Word.Document.8">
                  <p:embed/>
                </p:oleObj>
              </mc:Choice>
              <mc:Fallback>
                <p:oleObj name="Document" r:id="rId4" imgW="8946526" imgH="6416635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30200"/>
                        <a:ext cx="8947150" cy="641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>
            <a:hlinkClick r:id="rId6" action="ppaction://hlinksldjump"/>
          </p:cNvPr>
          <p:cNvSpPr/>
          <p:nvPr/>
        </p:nvSpPr>
        <p:spPr>
          <a:xfrm rot="16200000">
            <a:off x="251297" y="909761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68288" y="306388"/>
          <a:ext cx="8775700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Document" r:id="rId4" imgW="8775357" imgH="6511664" progId="Word.Document.8">
                  <p:embed/>
                </p:oleObj>
              </mc:Choice>
              <mc:Fallback>
                <p:oleObj name="Document" r:id="rId4" imgW="8775357" imgH="6511664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06388"/>
                        <a:ext cx="8775700" cy="651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>
            <a:hlinkClick r:id="rId6" action="ppaction://hlinksldjump"/>
          </p:cNvPr>
          <p:cNvSpPr/>
          <p:nvPr/>
        </p:nvSpPr>
        <p:spPr>
          <a:xfrm rot="16200000">
            <a:off x="251297" y="981769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03213" y="307975"/>
          <a:ext cx="8753475" cy="647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Document" r:id="rId4" imgW="8753736" imgH="6476028" progId="Word.Document.8">
                  <p:embed/>
                </p:oleObj>
              </mc:Choice>
              <mc:Fallback>
                <p:oleObj name="Document" r:id="rId4" imgW="8753736" imgH="6476028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307975"/>
                        <a:ext cx="8753475" cy="647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Šipka doprava 2">
            <a:hlinkClick r:id="rId6" action="ppaction://hlinksldjump"/>
          </p:cNvPr>
          <p:cNvSpPr/>
          <p:nvPr/>
        </p:nvSpPr>
        <p:spPr>
          <a:xfrm rot="16200000">
            <a:off x="251297" y="980952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graphicFrame>
        <p:nvGraphicFramePr>
          <p:cNvPr id="4" name="Objekt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Rastrový obrázek" r:id="rId7" imgW="0" imgH="0" progId="PBrush">
                  <p:embed/>
                </p:oleObj>
              </mc:Choice>
              <mc:Fallback>
                <p:oleObj name="Rastrový obrázek" r:id="rId7" imgW="0" imgH="0" progId="PBrush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68288" y="319088"/>
          <a:ext cx="8823325" cy="642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Document" r:id="rId4" imgW="8822564" imgH="6428153" progId="Word.Document.8">
                  <p:embed/>
                </p:oleObj>
              </mc:Choice>
              <mc:Fallback>
                <p:oleObj name="Document" r:id="rId4" imgW="8822564" imgH="6428153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19088"/>
                        <a:ext cx="8823325" cy="642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Šipka doprava 2">
            <a:hlinkClick r:id="rId6" action="ppaction://hlinksldjump"/>
          </p:cNvPr>
          <p:cNvSpPr/>
          <p:nvPr/>
        </p:nvSpPr>
        <p:spPr>
          <a:xfrm rot="16200000">
            <a:off x="324569" y="980952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427984" y="1484784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27038" y="261938"/>
          <a:ext cx="8859837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Document" r:id="rId4" imgW="8899319" imgH="6547660" progId="Word.Document.8">
                  <p:embed/>
                </p:oleObj>
              </mc:Choice>
              <mc:Fallback>
                <p:oleObj name="Document" r:id="rId4" imgW="8899319" imgH="654766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261938"/>
                        <a:ext cx="8859837" cy="651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Šipka doprava 2">
            <a:hlinkClick r:id="rId6" action="ppaction://hlinksldjump"/>
          </p:cNvPr>
          <p:cNvSpPr/>
          <p:nvPr/>
        </p:nvSpPr>
        <p:spPr>
          <a:xfrm rot="16200000">
            <a:off x="251297" y="980952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76056" y="1412776"/>
            <a:ext cx="144016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1115616" y="530172"/>
          <a:ext cx="8208912" cy="657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8630495" imgH="6909419" progId="Word.Document.8">
                  <p:embed/>
                </p:oleObj>
              </mc:Choice>
              <mc:Fallback>
                <p:oleObj name="Document" r:id="rId4" imgW="8630495" imgH="6909419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30172"/>
                        <a:ext cx="8208912" cy="6571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Šipka doprava 2">
            <a:hlinkClick r:id="rId6" action="ppaction://hlinksldjump"/>
          </p:cNvPr>
          <p:cNvSpPr/>
          <p:nvPr/>
        </p:nvSpPr>
        <p:spPr>
          <a:xfrm rot="5400000">
            <a:off x="323056" y="6164758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29" name="Obdélník 9"/>
          <p:cNvSpPr>
            <a:spLocks noChangeArrowheads="1"/>
          </p:cNvSpPr>
          <p:nvPr/>
        </p:nvSpPr>
        <p:spPr bwMode="auto">
          <a:xfrm>
            <a:off x="7380288" y="188913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POMOC</a:t>
            </a:r>
          </a:p>
        </p:txBody>
      </p:sp>
      <p:sp>
        <p:nvSpPr>
          <p:cNvPr id="11" name="Šipka doprava 10">
            <a:hlinkClick r:id="rId7" action="ppaction://hlinksldjump"/>
          </p:cNvPr>
          <p:cNvSpPr/>
          <p:nvPr/>
        </p:nvSpPr>
        <p:spPr>
          <a:xfrm>
            <a:off x="8459788" y="908050"/>
            <a:ext cx="5048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12" name="Šipka doprava 11">
            <a:hlinkClick r:id="rId8" action="ppaction://hlinksldjump"/>
          </p:cNvPr>
          <p:cNvSpPr/>
          <p:nvPr/>
        </p:nvSpPr>
        <p:spPr>
          <a:xfrm>
            <a:off x="8459788" y="2060575"/>
            <a:ext cx="5048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Šipka doprava 12">
            <a:hlinkClick r:id="rId9" action="ppaction://hlinksldjump"/>
          </p:cNvPr>
          <p:cNvSpPr/>
          <p:nvPr/>
        </p:nvSpPr>
        <p:spPr>
          <a:xfrm>
            <a:off x="8459788" y="3429000"/>
            <a:ext cx="5048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Šipka doprava 13">
            <a:hlinkClick r:id="rId10" action="ppaction://hlinksldjump"/>
          </p:cNvPr>
          <p:cNvSpPr/>
          <p:nvPr/>
        </p:nvSpPr>
        <p:spPr>
          <a:xfrm>
            <a:off x="8459788" y="4581525"/>
            <a:ext cx="5048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doprava 14">
            <a:hlinkClick r:id="rId11" action="ppaction://hlinksldjump"/>
          </p:cNvPr>
          <p:cNvSpPr/>
          <p:nvPr/>
        </p:nvSpPr>
        <p:spPr>
          <a:xfrm>
            <a:off x="8459788" y="5661248"/>
            <a:ext cx="5048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Šipka doprava 15">
            <a:hlinkClick r:id="rId12" action="ppaction://hlinksldjump"/>
          </p:cNvPr>
          <p:cNvSpPr/>
          <p:nvPr/>
        </p:nvSpPr>
        <p:spPr>
          <a:xfrm rot="10800000">
            <a:off x="323528" y="620688"/>
            <a:ext cx="504825" cy="36036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17" name="Šipka doprava 16">
            <a:hlinkClick r:id="rId13" action="ppaction://hlinksldjump"/>
          </p:cNvPr>
          <p:cNvSpPr/>
          <p:nvPr/>
        </p:nvSpPr>
        <p:spPr>
          <a:xfrm rot="10800000">
            <a:off x="323528" y="1772816"/>
            <a:ext cx="504825" cy="36036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18" name="Šipka doprava 17">
            <a:hlinkClick r:id="rId14" action="ppaction://hlinksldjump"/>
          </p:cNvPr>
          <p:cNvSpPr/>
          <p:nvPr/>
        </p:nvSpPr>
        <p:spPr>
          <a:xfrm rot="10800000">
            <a:off x="322759" y="2996952"/>
            <a:ext cx="504825" cy="36036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19" name="Šipka doprava 18">
            <a:hlinkClick r:id="rId15" action="ppaction://hlinksldjump"/>
          </p:cNvPr>
          <p:cNvSpPr/>
          <p:nvPr/>
        </p:nvSpPr>
        <p:spPr>
          <a:xfrm rot="10800000">
            <a:off x="322759" y="4149080"/>
            <a:ext cx="504825" cy="36036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20" name="Šipka doprava 19">
            <a:hlinkClick r:id="rId16" action="ppaction://hlinksldjump"/>
          </p:cNvPr>
          <p:cNvSpPr/>
          <p:nvPr/>
        </p:nvSpPr>
        <p:spPr>
          <a:xfrm rot="10800000">
            <a:off x="322759" y="5516909"/>
            <a:ext cx="504825" cy="36036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4" name="Šipka doprava 3">
            <a:hlinkClick r:id="rId17" action="ppaction://hlinksldjump"/>
          </p:cNvPr>
          <p:cNvSpPr/>
          <p:nvPr/>
        </p:nvSpPr>
        <p:spPr>
          <a:xfrm>
            <a:off x="8459788" y="188913"/>
            <a:ext cx="504825" cy="36036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259632" y="1052736"/>
          <a:ext cx="8499475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8500046" imgH="6392877" progId="Word.Document.8">
                  <p:embed/>
                </p:oleObj>
              </mc:Choice>
              <mc:Fallback>
                <p:oleObj name="Document" r:id="rId4" imgW="8500046" imgH="6392877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8499475" cy="639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436096" y="1412776"/>
            <a:ext cx="309634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mtClean="0"/>
              <a:t> </a:t>
            </a:r>
            <a:endParaRPr lang="cs-CZ"/>
          </a:p>
        </p:txBody>
      </p:sp>
      <p:sp>
        <p:nvSpPr>
          <p:cNvPr id="2054" name="TextovéPole 9"/>
          <p:cNvSpPr txBox="1">
            <a:spLocks noChangeArrowheads="1"/>
          </p:cNvSpPr>
          <p:nvPr/>
        </p:nvSpPr>
        <p:spPr bwMode="auto">
          <a:xfrm>
            <a:off x="1043608" y="3717032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Násobíme spolu čísla  a spolu proměnné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804248" y="2348880"/>
            <a:ext cx="1080120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259632" y="1052736"/>
          <a:ext cx="8499475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Document" r:id="rId4" imgW="8500046" imgH="6392877" progId="Word.Document.8">
                  <p:embed/>
                </p:oleObj>
              </mc:Choice>
              <mc:Fallback>
                <p:oleObj name="Document" r:id="rId4" imgW="8500046" imgH="639287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8499475" cy="639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7236296" y="1412776"/>
            <a:ext cx="129614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mtClean="0"/>
              <a:t> </a:t>
            </a:r>
            <a:endParaRPr lang="cs-CZ"/>
          </a:p>
        </p:txBody>
      </p:sp>
      <p:sp>
        <p:nvSpPr>
          <p:cNvPr id="2054" name="TextovéPole 9"/>
          <p:cNvSpPr txBox="1">
            <a:spLocks noChangeArrowheads="1"/>
          </p:cNvSpPr>
          <p:nvPr/>
        </p:nvSpPr>
        <p:spPr bwMode="auto">
          <a:xfrm>
            <a:off x="1043608" y="3717032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Zlomek zapíšeme jako celé číslo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804248" y="2348880"/>
            <a:ext cx="1080120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259632" y="1052736"/>
          <a:ext cx="8499475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Document" r:id="rId4" imgW="8500046" imgH="6392877" progId="Word.Document.8">
                  <p:embed/>
                </p:oleObj>
              </mc:Choice>
              <mc:Fallback>
                <p:oleObj name="Document" r:id="rId4" imgW="8500046" imgH="639287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8499475" cy="639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8264" y="4077072"/>
            <a:ext cx="129614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mtClean="0"/>
              <a:t> </a:t>
            </a:r>
            <a:endParaRPr lang="cs-CZ"/>
          </a:p>
        </p:txBody>
      </p:sp>
      <p:sp>
        <p:nvSpPr>
          <p:cNvPr id="2054" name="TextovéPole 9"/>
          <p:cNvSpPr txBox="1">
            <a:spLocks noChangeArrowheads="1"/>
          </p:cNvSpPr>
          <p:nvPr/>
        </p:nvSpPr>
        <p:spPr bwMode="auto">
          <a:xfrm>
            <a:off x="1043608" y="3717032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Máme výsledný výraz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6876256" y="4005064"/>
            <a:ext cx="1080120" cy="58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440307" y="1033660"/>
          <a:ext cx="8812213" cy="642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4" imgW="8811753" imgH="6428153" progId="Word.Document.8">
                  <p:embed/>
                </p:oleObj>
              </mc:Choice>
              <mc:Fallback>
                <p:oleObj name="Document" r:id="rId4" imgW="8811753" imgH="6428153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07" y="1033660"/>
                        <a:ext cx="8812213" cy="642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395536" y="3068960"/>
            <a:ext cx="8352928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174" name="TextovéPole 9"/>
          <p:cNvSpPr txBox="1">
            <a:spLocks noChangeArrowheads="1"/>
          </p:cNvSpPr>
          <p:nvPr/>
        </p:nvSpPr>
        <p:spPr bwMode="auto">
          <a:xfrm>
            <a:off x="755576" y="4437112"/>
            <a:ext cx="6768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Násobíme každý člen závorky výrazem ve druhé závorce,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činitele bereme i se znaménky 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812360" y="4653136"/>
            <a:ext cx="72008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440307" y="1033660"/>
          <a:ext cx="8812213" cy="642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Document" r:id="rId4" imgW="8811753" imgH="6428153" progId="Word.Document.8">
                  <p:embed/>
                </p:oleObj>
              </mc:Choice>
              <mc:Fallback>
                <p:oleObj name="Document" r:id="rId4" imgW="8811753" imgH="642815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07" y="1033660"/>
                        <a:ext cx="8812213" cy="642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396082" y="405606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395536" y="4077072"/>
            <a:ext cx="8352928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174" name="TextovéPole 9"/>
          <p:cNvSpPr txBox="1">
            <a:spLocks noChangeArrowheads="1"/>
          </p:cNvSpPr>
          <p:nvPr/>
        </p:nvSpPr>
        <p:spPr bwMode="auto">
          <a:xfrm>
            <a:off x="755576" y="4437112"/>
            <a:ext cx="6768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Nemáme členy stejného typu, úprava je tedy hotová.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812360" y="4653136"/>
            <a:ext cx="72008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26033" y="901328"/>
          <a:ext cx="8726487" cy="648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4" imgW="8725989" imgH="6487547" progId="Word.Document.8">
                  <p:embed/>
                </p:oleObj>
              </mc:Choice>
              <mc:Fallback>
                <p:oleObj name="Document" r:id="rId4" imgW="8725989" imgH="6487547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33" y="901328"/>
                        <a:ext cx="8726487" cy="648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>
            <a:hlinkClick r:id="" action="ppaction://hlinkshowjump?jump=nextslide"/>
          </p:cNvPr>
          <p:cNvSpPr/>
          <p:nvPr/>
        </p:nvSpPr>
        <p:spPr>
          <a:xfrm>
            <a:off x="8459788" y="620713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16200000">
            <a:off x="251297" y="332880"/>
            <a:ext cx="5032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2996952"/>
            <a:ext cx="8352928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294" name="TextovéPole 9"/>
          <p:cNvSpPr txBox="1">
            <a:spLocks noChangeArrowheads="1"/>
          </p:cNvSpPr>
          <p:nvPr/>
        </p:nvSpPr>
        <p:spPr bwMode="auto">
          <a:xfrm>
            <a:off x="755576" y="4437112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Násobíme každý člen první závorky každým členem druhé </a:t>
            </a: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380312" y="1916832"/>
            <a:ext cx="12596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220</Words>
  <Application>Microsoft Office PowerPoint</Application>
  <PresentationFormat>Předvádění na obrazovce (4:3)</PresentationFormat>
  <Paragraphs>96</Paragraphs>
  <Slides>25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Motiv sady Office</vt:lpstr>
      <vt:lpstr>Document</vt:lpstr>
      <vt:lpstr>Dokument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kucera</cp:lastModifiedBy>
  <cp:revision>82</cp:revision>
  <dcterms:created xsi:type="dcterms:W3CDTF">2013-03-31T20:11:56Z</dcterms:created>
  <dcterms:modified xsi:type="dcterms:W3CDTF">2014-06-15T13:11:18Z</dcterms:modified>
</cp:coreProperties>
</file>