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63" r:id="rId4"/>
    <p:sldId id="262" r:id="rId5"/>
    <p:sldId id="330" r:id="rId6"/>
    <p:sldId id="331" r:id="rId7"/>
    <p:sldId id="268" r:id="rId8"/>
    <p:sldId id="332" r:id="rId9"/>
    <p:sldId id="333" r:id="rId10"/>
    <p:sldId id="273" r:id="rId11"/>
    <p:sldId id="334" r:id="rId12"/>
    <p:sldId id="335" r:id="rId13"/>
    <p:sldId id="279" r:id="rId14"/>
    <p:sldId id="336" r:id="rId15"/>
    <p:sldId id="337" r:id="rId16"/>
    <p:sldId id="338" r:id="rId17"/>
    <p:sldId id="339" r:id="rId18"/>
    <p:sldId id="285" r:id="rId19"/>
    <p:sldId id="340" r:id="rId20"/>
    <p:sldId id="341" r:id="rId21"/>
    <p:sldId id="342" r:id="rId22"/>
    <p:sldId id="260" r:id="rId23"/>
    <p:sldId id="308" r:id="rId24"/>
    <p:sldId id="290" r:id="rId25"/>
    <p:sldId id="291" r:id="rId26"/>
    <p:sldId id="292" r:id="rId27"/>
    <p:sldId id="293" r:id="rId28"/>
    <p:sldId id="294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0"/>
  </p:normalViewPr>
  <p:slideViewPr>
    <p:cSldViewPr>
      <p:cViewPr varScale="1">
        <p:scale>
          <a:sx n="87" d="100"/>
          <a:sy n="87" d="100"/>
        </p:scale>
        <p:origin x="148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95421F-0CCE-43F7-934E-CD88E765265C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6D1C99-96E9-43AC-926B-BAAC8EE30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306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4B975-AA50-4F81-9A78-BB4091D71E1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259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5D713-F9DC-4FDF-B38F-01B74CFCFD05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AFBEA-1D0C-45D4-B6AE-84AEC16B9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43E5-31FB-45E9-BF46-11A759037FA8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FD808-7952-4685-8492-8A3723E57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4E3D-46CF-41DD-8042-6CEA7491B5E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382E-96D1-448F-BC5C-A3EAD982B6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FCE76-2DD5-4B16-B766-76AC79DE0001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9423F-5E33-4D42-9677-4ED0F77CA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C7E8-A72C-4870-A11A-EB1A2255AFBB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23574-9F00-4A1F-A4F5-C2DDA7D0E9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3170-1CE1-49B0-87CB-3BBDC4CFE89F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FA660-04D9-42C9-A644-C5B7C2593D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251A9-AF48-4635-99D1-E2E0A1584344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0DEB-0A38-48A2-BEF8-5824C1077A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7245-A466-4636-91A2-12EDC190B0A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FA9E-7ADB-4DBD-AB28-5212A05F8F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98199-E2C4-410A-9E82-DA6AFFE50ECD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9AE55-D772-44BB-891D-227562D37D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2593-5699-463D-90DC-E0ADF39EDDC2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B1158-D996-4886-9683-EB75E4774C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3C711-ED2A-4933-954E-69B90436F4C6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0C24-8998-4C70-A3A1-E370972DB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86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E94B41-7656-4B3A-9308-C150DD4E8359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0A7772-FFB2-48D9-B253-DDEC8AE48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8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9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10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1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slide" Target="slide3.xml"/><Relationship Id="rId5" Type="http://schemas.openxmlformats.org/officeDocument/2006/relationships/image" Target="../media/image10.emf"/><Relationship Id="rId4" Type="http://schemas.openxmlformats.org/officeDocument/2006/relationships/package" Target="../embeddings/Documento_do_Microsoft_Word12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slide" Target="slide3.xml"/><Relationship Id="rId5" Type="http://schemas.openxmlformats.org/officeDocument/2006/relationships/image" Target="../media/image10.emf"/><Relationship Id="rId4" Type="http://schemas.openxmlformats.org/officeDocument/2006/relationships/package" Target="../embeddings/Documento_do_Microsoft_Word13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slide" Target="slide3.xml"/><Relationship Id="rId5" Type="http://schemas.openxmlformats.org/officeDocument/2006/relationships/image" Target="../media/image10.emf"/><Relationship Id="rId4" Type="http://schemas.openxmlformats.org/officeDocument/2006/relationships/package" Target="../embeddings/Documento_do_Microsoft_Word14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slide" Target="slide3.xml"/><Relationship Id="rId5" Type="http://schemas.openxmlformats.org/officeDocument/2006/relationships/image" Target="../media/image10.emf"/><Relationship Id="rId4" Type="http://schemas.openxmlformats.org/officeDocument/2006/relationships/package" Target="../embeddings/Documento_do_Microsoft_Word15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slide" Target="slide3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o_do_Microsoft_Word16.doc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slide" Target="slide3.xml"/><Relationship Id="rId5" Type="http://schemas.openxmlformats.org/officeDocument/2006/relationships/image" Target="../media/image12.emf"/><Relationship Id="rId4" Type="http://schemas.openxmlformats.org/officeDocument/2006/relationships/package" Target="../embeddings/Documento_do_Microsoft_Word17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slide" Target="slide3.xml"/><Relationship Id="rId5" Type="http://schemas.openxmlformats.org/officeDocument/2006/relationships/image" Target="../media/image12.emf"/><Relationship Id="rId4" Type="http://schemas.openxmlformats.org/officeDocument/2006/relationships/package" Target="../embeddings/Documento_do_Microsoft_Word18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slide" Target="slide3.xml"/><Relationship Id="rId5" Type="http://schemas.openxmlformats.org/officeDocument/2006/relationships/image" Target="../media/image12.emf"/><Relationship Id="rId4" Type="http://schemas.openxmlformats.org/officeDocument/2006/relationships/package" Target="../embeddings/Documento_do_Microsoft_Word19.docx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slide" Target="slide3.xml"/><Relationship Id="rId5" Type="http://schemas.openxmlformats.org/officeDocument/2006/relationships/image" Target="../media/image13.emf"/><Relationship Id="rId4" Type="http://schemas.openxmlformats.org/officeDocument/2006/relationships/package" Target="../embeddings/Documento_do_Microsoft_Word20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slide" Target="slide3.xml"/><Relationship Id="rId5" Type="http://schemas.openxmlformats.org/officeDocument/2006/relationships/image" Target="../media/image14.emf"/><Relationship Id="rId4" Type="http://schemas.openxmlformats.org/officeDocument/2006/relationships/package" Target="../embeddings/Documento_do_Microsoft_Word21.docx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slide" Target="slide3.xml"/><Relationship Id="rId5" Type="http://schemas.openxmlformats.org/officeDocument/2006/relationships/image" Target="../media/image15.emf"/><Relationship Id="rId4" Type="http://schemas.openxmlformats.org/officeDocument/2006/relationships/package" Target="../embeddings/Documento_do_Microsoft_Word22.docx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slide" Target="slide3.xml"/><Relationship Id="rId5" Type="http://schemas.openxmlformats.org/officeDocument/2006/relationships/image" Target="../media/image16.emf"/><Relationship Id="rId4" Type="http://schemas.openxmlformats.org/officeDocument/2006/relationships/package" Target="../embeddings/Documento_do_Microsoft_Word23.docx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slide" Target="slide3.xml"/><Relationship Id="rId5" Type="http://schemas.openxmlformats.org/officeDocument/2006/relationships/image" Target="../media/image17.emf"/><Relationship Id="rId4" Type="http://schemas.openxmlformats.org/officeDocument/2006/relationships/package" Target="../embeddings/Documento_do_Microsoft_Word24.docx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slide" Target="slide3.xml"/><Relationship Id="rId5" Type="http://schemas.openxmlformats.org/officeDocument/2006/relationships/image" Target="../media/image18.emf"/><Relationship Id="rId4" Type="http://schemas.openxmlformats.org/officeDocument/2006/relationships/package" Target="../embeddings/Documento_do_Microsoft_Word25.docx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24.xml"/><Relationship Id="rId3" Type="http://schemas.openxmlformats.org/officeDocument/2006/relationships/oleObject" Target="../embeddings/oleObject1.bin"/><Relationship Id="rId7" Type="http://schemas.openxmlformats.org/officeDocument/2006/relationships/slide" Target="slide23.xml"/><Relationship Id="rId12" Type="http://schemas.openxmlformats.org/officeDocument/2006/relationships/slide" Target="slide18.xml"/><Relationship Id="rId17" Type="http://schemas.openxmlformats.org/officeDocument/2006/relationships/slide" Target="slide28.xml"/><Relationship Id="rId2" Type="http://schemas.openxmlformats.org/officeDocument/2006/relationships/slideLayout" Target="../slideLayouts/slideLayout7.xml"/><Relationship Id="rId16" Type="http://schemas.openxmlformats.org/officeDocument/2006/relationships/slide" Target="slide27.xml"/><Relationship Id="rId1" Type="http://schemas.openxmlformats.org/officeDocument/2006/relationships/vmlDrawing" Target="../drawings/vmlDrawing1.vml"/><Relationship Id="rId6" Type="http://schemas.openxmlformats.org/officeDocument/2006/relationships/slide" Target="slide22.xml"/><Relationship Id="rId11" Type="http://schemas.openxmlformats.org/officeDocument/2006/relationships/slide" Target="slide13.xml"/><Relationship Id="rId5" Type="http://schemas.openxmlformats.org/officeDocument/2006/relationships/image" Target="../media/image2.emf"/><Relationship Id="rId15" Type="http://schemas.openxmlformats.org/officeDocument/2006/relationships/slide" Target="slide26.xml"/><Relationship Id="rId10" Type="http://schemas.openxmlformats.org/officeDocument/2006/relationships/slide" Target="slide10.xml"/><Relationship Id="rId4" Type="http://schemas.openxmlformats.org/officeDocument/2006/relationships/package" Target="../embeddings/Documento_do_Microsoft_Word1.docx"/><Relationship Id="rId9" Type="http://schemas.openxmlformats.org/officeDocument/2006/relationships/slide" Target="slide7.xml"/><Relationship Id="rId14" Type="http://schemas.openxmlformats.org/officeDocument/2006/relationships/slide" Target="slide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2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slide" Target="slide3.xml"/><Relationship Id="rId5" Type="http://schemas.openxmlformats.org/officeDocument/2006/relationships/image" Target="../media/image4.emf"/><Relationship Id="rId4" Type="http://schemas.openxmlformats.org/officeDocument/2006/relationships/package" Target="../embeddings/Documento_do_Microsoft_Word3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slide" Target="slide3.xml"/><Relationship Id="rId5" Type="http://schemas.openxmlformats.org/officeDocument/2006/relationships/image" Target="../media/image4.emf"/><Relationship Id="rId4" Type="http://schemas.openxmlformats.org/officeDocument/2006/relationships/package" Target="../embeddings/Documento_do_Microsoft_Word4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5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6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ovéPole 4"/>
          <p:cNvSpPr txBox="1">
            <a:spLocks noChangeArrowheads="1"/>
          </p:cNvSpPr>
          <p:nvPr/>
        </p:nvSpPr>
        <p:spPr bwMode="auto">
          <a:xfrm>
            <a:off x="1187450" y="836613"/>
            <a:ext cx="6480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ALGEBRAICKÉ VÝRAZY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04</a:t>
            </a:r>
          </a:p>
          <a:p>
            <a:pPr algn="ctr"/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Úpravy II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9699" name="TextovéPole 5"/>
          <p:cNvSpPr txBox="1">
            <a:spLocks noChangeArrowheads="1"/>
          </p:cNvSpPr>
          <p:nvPr/>
        </p:nvSpPr>
        <p:spPr bwMode="auto">
          <a:xfrm>
            <a:off x="6011863" y="60928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FF00"/>
                </a:solidFill>
                <a:latin typeface="Calibri" pitchFamily="34" charset="0"/>
              </a:rPr>
              <a:t>MěSOŠ Klobouky u Brna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881549"/>
              </p:ext>
            </p:extLst>
          </p:nvPr>
        </p:nvGraphicFramePr>
        <p:xfrm>
          <a:off x="218504" y="1252413"/>
          <a:ext cx="8890000" cy="656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Documento" r:id="rId4" imgW="8890783" imgH="6568662" progId="Word.Document.12">
                  <p:embed/>
                </p:oleObj>
              </mc:Choice>
              <mc:Fallback>
                <p:oleObj name="Documento" r:id="rId4" imgW="8890783" imgH="65686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8504" y="1252413"/>
                        <a:ext cx="8890000" cy="6569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18504" y="2708920"/>
            <a:ext cx="8673976" cy="28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403788" y="4136840"/>
            <a:ext cx="83139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První úpravou bude odstranění závorek, první bez úprav, zbylé roznásobením 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480720" y="224953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934144"/>
              </p:ext>
            </p:extLst>
          </p:nvPr>
        </p:nvGraphicFramePr>
        <p:xfrm>
          <a:off x="218504" y="1252413"/>
          <a:ext cx="8890000" cy="656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9" name="Documento" r:id="rId4" imgW="8890783" imgH="6568662" progId="Word.Document.12">
                  <p:embed/>
                </p:oleObj>
              </mc:Choice>
              <mc:Fallback>
                <p:oleObj name="Documento" r:id="rId4" imgW="8890783" imgH="65686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8504" y="1252413"/>
                        <a:ext cx="8890000" cy="6569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85035" y="4365104"/>
            <a:ext cx="86739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506536" y="5301208"/>
            <a:ext cx="83139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Sečteme a odečteme členy stejného typu a seřadíme s ohledem na abecedu</a:t>
            </a:r>
          </a:p>
          <a:p>
            <a:r>
              <a:rPr lang="cs-C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a mocninu 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480720" y="224953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6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934144"/>
              </p:ext>
            </p:extLst>
          </p:nvPr>
        </p:nvGraphicFramePr>
        <p:xfrm>
          <a:off x="218504" y="1252413"/>
          <a:ext cx="8890000" cy="656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2" name="Documento" r:id="rId4" imgW="8890783" imgH="6568662" progId="Word.Document.12">
                  <p:embed/>
                </p:oleObj>
              </mc:Choice>
              <mc:Fallback>
                <p:oleObj name="Documento" r:id="rId4" imgW="8890783" imgH="65686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8504" y="1252413"/>
                        <a:ext cx="8890000" cy="6569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85035" y="5301208"/>
            <a:ext cx="8673976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2555776" y="5821233"/>
            <a:ext cx="83139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Výsledkem je dvojčlen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480720" y="224953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30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984302"/>
              </p:ext>
            </p:extLst>
          </p:nvPr>
        </p:nvGraphicFramePr>
        <p:xfrm>
          <a:off x="292670" y="260648"/>
          <a:ext cx="8959850" cy="661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Documento" r:id="rId4" imgW="8959880" imgH="6615878" progId="Word.Document.12">
                  <p:embed/>
                </p:oleObj>
              </mc:Choice>
              <mc:Fallback>
                <p:oleObj name="Documento" r:id="rId4" imgW="8959880" imgH="6615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2670" y="260648"/>
                        <a:ext cx="8959850" cy="661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251297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79760" y="1992906"/>
            <a:ext cx="8532440" cy="439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827584" y="3789040"/>
            <a:ext cx="7488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Výrazy budou ekvivalentní, pokud je upravíme oba na stejný výraz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11888" y="2132856"/>
            <a:ext cx="144854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836672"/>
              </p:ext>
            </p:extLst>
          </p:nvPr>
        </p:nvGraphicFramePr>
        <p:xfrm>
          <a:off x="292670" y="260648"/>
          <a:ext cx="8959850" cy="661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6" name="Documento" r:id="rId4" imgW="8959880" imgH="6615878" progId="Word.Document.12">
                  <p:embed/>
                </p:oleObj>
              </mc:Choice>
              <mc:Fallback>
                <p:oleObj name="Documento" r:id="rId4" imgW="8959880" imgH="6615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2670" y="260648"/>
                        <a:ext cx="8959850" cy="661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251297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79760" y="2708920"/>
            <a:ext cx="8532440" cy="3676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827584" y="3789040"/>
            <a:ext cx="7488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 prvním výrazu je třeba roznásobit a sečíst či odečíst členy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755624" y="2111118"/>
            <a:ext cx="3956575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83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836672"/>
              </p:ext>
            </p:extLst>
          </p:nvPr>
        </p:nvGraphicFramePr>
        <p:xfrm>
          <a:off x="292670" y="260648"/>
          <a:ext cx="8959850" cy="661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0" name="Documento" r:id="rId4" imgW="8959880" imgH="6615878" progId="Word.Document.12">
                  <p:embed/>
                </p:oleObj>
              </mc:Choice>
              <mc:Fallback>
                <p:oleObj name="Documento" r:id="rId4" imgW="8959880" imgH="6615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2670" y="260648"/>
                        <a:ext cx="8959850" cy="661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251297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68942" y="3546156"/>
            <a:ext cx="8532440" cy="3676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827584" y="3789040"/>
            <a:ext cx="7488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Výsledkem je dvojčlen, upravíme druhý výraz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38128" y="5733256"/>
            <a:ext cx="3956575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76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836672"/>
              </p:ext>
            </p:extLst>
          </p:nvPr>
        </p:nvGraphicFramePr>
        <p:xfrm>
          <a:off x="292670" y="260648"/>
          <a:ext cx="8959850" cy="661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4" name="Documento" r:id="rId4" imgW="8959880" imgH="6615878" progId="Word.Document.12">
                  <p:embed/>
                </p:oleObj>
              </mc:Choice>
              <mc:Fallback>
                <p:oleObj name="Documento" r:id="rId4" imgW="8959880" imgH="6615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2670" y="260648"/>
                        <a:ext cx="8959850" cy="661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251297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68942" y="4725144"/>
            <a:ext cx="8532440" cy="2497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1475781" y="5821233"/>
            <a:ext cx="7488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Roznásobíme a sečteme vzniklé členy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635896" y="4046251"/>
            <a:ext cx="410445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56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836672"/>
              </p:ext>
            </p:extLst>
          </p:nvPr>
        </p:nvGraphicFramePr>
        <p:xfrm>
          <a:off x="292670" y="260648"/>
          <a:ext cx="8959850" cy="661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8" name="Documento" r:id="rId4" imgW="8959880" imgH="6615878" progId="Word.Document.12">
                  <p:embed/>
                </p:oleObj>
              </mc:Choice>
              <mc:Fallback>
                <p:oleObj name="Documento" r:id="rId4" imgW="8959880" imgH="661587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2670" y="260648"/>
                        <a:ext cx="8959850" cy="6615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251297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68942" y="4725144"/>
            <a:ext cx="8532440" cy="2497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1475781" y="5821233"/>
            <a:ext cx="74888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obou výsledků plyne, že výrazy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jsou ekvivalentní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580112" y="4985157"/>
            <a:ext cx="259228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69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645117"/>
              </p:ext>
            </p:extLst>
          </p:nvPr>
        </p:nvGraphicFramePr>
        <p:xfrm>
          <a:off x="434528" y="1027435"/>
          <a:ext cx="8890000" cy="665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Documento" r:id="rId4" imgW="8890356" imgH="6650558" progId="Word.Document.12">
                  <p:embed/>
                </p:oleObj>
              </mc:Choice>
              <mc:Fallback>
                <p:oleObj name="Documento" r:id="rId4" imgW="8890356" imgH="66505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4528" y="1027435"/>
                        <a:ext cx="8890000" cy="665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92628" y="2384884"/>
            <a:ext cx="8599852" cy="37084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434528" y="3680831"/>
            <a:ext cx="8169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Pokud se nám podaří upravit oba výrazy na stejný tvar, budou ekvivalentní 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586108" y="5511181"/>
            <a:ext cx="2448272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99412"/>
              </p:ext>
            </p:extLst>
          </p:nvPr>
        </p:nvGraphicFramePr>
        <p:xfrm>
          <a:off x="434528" y="1027435"/>
          <a:ext cx="8890000" cy="665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2" name="Documento" r:id="rId4" imgW="8890356" imgH="6650558" progId="Word.Document.12">
                  <p:embed/>
                </p:oleObj>
              </mc:Choice>
              <mc:Fallback>
                <p:oleObj name="Documento" r:id="rId4" imgW="8890356" imgH="66505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4528" y="1027435"/>
                        <a:ext cx="8890000" cy="665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-1410421" y="3429000"/>
            <a:ext cx="10369152" cy="37084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434528" y="3680831"/>
            <a:ext cx="8169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Roznásobíme a upravíme první výraz 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644008" y="2492896"/>
            <a:ext cx="4104456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44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31775"/>
            <a:ext cx="5256213" cy="13255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0723" name="Obdélník 5"/>
          <p:cNvSpPr>
            <a:spLocks noChangeArrowheads="1"/>
          </p:cNvSpPr>
          <p:nvPr/>
        </p:nvSpPr>
        <p:spPr bwMode="auto">
          <a:xfrm>
            <a:off x="395288" y="1916113"/>
            <a:ext cx="84248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ŠKOLA:			Městská střední odborná škola, Klobouky u Brna,    </a:t>
            </a:r>
          </a:p>
          <a:p>
            <a:r>
              <a:rPr lang="cs-CZ" dirty="0">
                <a:latin typeface="Calibri" pitchFamily="34" charset="0"/>
              </a:rPr>
              <a:t>			nám. Míru 6, příspěvková organizace</a:t>
            </a:r>
          </a:p>
          <a:p>
            <a:r>
              <a:rPr lang="cs-CZ" dirty="0">
                <a:latin typeface="Calibri" pitchFamily="34" charset="0"/>
              </a:rPr>
              <a:t>ČÍSLO PROJEKTU:		CZ.1.07/1.5.00/34.1020</a:t>
            </a:r>
          </a:p>
          <a:p>
            <a:r>
              <a:rPr lang="cs-CZ" dirty="0">
                <a:latin typeface="Calibri" pitchFamily="34" charset="0"/>
              </a:rPr>
              <a:t>NÁZEV PROJEKTU:		Šablony – </a:t>
            </a:r>
            <a:r>
              <a:rPr lang="cs-CZ" dirty="0" err="1">
                <a:latin typeface="Calibri" pitchFamily="34" charset="0"/>
              </a:rPr>
              <a:t>MěSOŠ</a:t>
            </a:r>
            <a:r>
              <a:rPr lang="cs-CZ" dirty="0">
                <a:latin typeface="Calibri" pitchFamily="34" charset="0"/>
              </a:rPr>
              <a:t> Klobouky</a:t>
            </a:r>
          </a:p>
          <a:p>
            <a:r>
              <a:rPr lang="cs-CZ" dirty="0">
                <a:latin typeface="Calibri" pitchFamily="34" charset="0"/>
              </a:rPr>
              <a:t>ČÍSLO ŠABLONY:		III/2 Inovace a zkvalitnění výuky prostřednictvím ICT</a:t>
            </a:r>
          </a:p>
          <a:p>
            <a:r>
              <a:rPr lang="cs-CZ" dirty="0">
                <a:latin typeface="Calibri" pitchFamily="34" charset="0"/>
              </a:rPr>
              <a:t>AUTOR:			Petr Kučera	</a:t>
            </a:r>
          </a:p>
          <a:p>
            <a:r>
              <a:rPr lang="cs-CZ" dirty="0">
                <a:latin typeface="Calibri" pitchFamily="34" charset="0"/>
              </a:rPr>
              <a:t>TEMATICKÁ OBLAST: 	</a:t>
            </a:r>
            <a:r>
              <a:rPr lang="cs-CZ" dirty="0" smtClean="0">
                <a:latin typeface="Calibri" pitchFamily="34" charset="0"/>
              </a:rPr>
              <a:t> SMA_ALGEBRAICKÉ VÝRAZY </a:t>
            </a:r>
            <a:r>
              <a:rPr lang="cs-CZ" dirty="0">
                <a:latin typeface="Calibri" pitchFamily="34" charset="0"/>
              </a:rPr>
              <a:t>	</a:t>
            </a:r>
          </a:p>
          <a:p>
            <a:r>
              <a:rPr lang="cs-CZ" dirty="0">
                <a:latin typeface="Calibri" pitchFamily="34" charset="0"/>
              </a:rPr>
              <a:t>NÁZEV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Úpravy II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POŘADOVÉ ČÍSLO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</a:t>
            </a:r>
            <a:r>
              <a:rPr lang="cs-CZ" dirty="0" smtClean="0">
                <a:latin typeface="Calibri" pitchFamily="34" charset="0"/>
              </a:rPr>
              <a:t>04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KÓD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VY_32_INOVACE_1_2_04_KUP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DATUM TVORBY:		</a:t>
            </a:r>
            <a:r>
              <a:rPr lang="cs-CZ" dirty="0" smtClean="0">
                <a:latin typeface="Calibri" pitchFamily="34" charset="0"/>
              </a:rPr>
              <a:t>27.8. </a:t>
            </a:r>
            <a:r>
              <a:rPr lang="cs-CZ" dirty="0">
                <a:latin typeface="Calibri" pitchFamily="34" charset="0"/>
              </a:rPr>
              <a:t>2013</a:t>
            </a:r>
          </a:p>
          <a:p>
            <a:r>
              <a:rPr lang="cs-CZ" dirty="0">
                <a:latin typeface="Calibri" pitchFamily="34" charset="0"/>
              </a:rPr>
              <a:t>ANOTACE (ROČNÍK):	</a:t>
            </a:r>
            <a:r>
              <a:rPr lang="cs-CZ" dirty="0">
                <a:latin typeface="Calibri" pitchFamily="34" charset="0"/>
              </a:rPr>
              <a:t>Prezentace je určena pro použití v předmětu seminář</a:t>
            </a:r>
          </a:p>
          <a:p>
            <a:r>
              <a:rPr lang="cs-CZ" dirty="0">
                <a:latin typeface="Calibri" pitchFamily="34" charset="0"/>
              </a:rPr>
              <a:t>			z matematiky, který je vyučován ve 3. a 4. ročníku.</a:t>
            </a:r>
          </a:p>
          <a:p>
            <a:r>
              <a:rPr lang="cs-CZ" dirty="0">
                <a:latin typeface="Calibri" pitchFamily="34" charset="0"/>
              </a:rPr>
              <a:t>			Je vytvořena k využití ve vyučovací hodině za pomoci</a:t>
            </a:r>
          </a:p>
          <a:p>
            <a:r>
              <a:rPr lang="cs-CZ" dirty="0">
                <a:latin typeface="Calibri" pitchFamily="34" charset="0"/>
              </a:rPr>
              <a:t>			interaktivní tabule. Materiál je možno také použít</a:t>
            </a:r>
          </a:p>
          <a:p>
            <a:r>
              <a:rPr lang="cs-CZ">
                <a:latin typeface="Calibri" pitchFamily="34" charset="0"/>
              </a:rPr>
              <a:t>	 		v matematice nebo k samostudiu při přípravě k maturitě.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99412"/>
              </p:ext>
            </p:extLst>
          </p:nvPr>
        </p:nvGraphicFramePr>
        <p:xfrm>
          <a:off x="434528" y="1027435"/>
          <a:ext cx="8890000" cy="665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6" name="Documento" r:id="rId4" imgW="8890356" imgH="6650558" progId="Word.Document.12">
                  <p:embed/>
                </p:oleObj>
              </mc:Choice>
              <mc:Fallback>
                <p:oleObj name="Documento" r:id="rId4" imgW="8890356" imgH="66505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4528" y="1027435"/>
                        <a:ext cx="8890000" cy="665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-1410421" y="4987528"/>
            <a:ext cx="10369152" cy="2149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814064" y="5839235"/>
            <a:ext cx="8169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Roznásobíme a upravíme i druhý výraz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461110" y="4221088"/>
            <a:ext cx="4680520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84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99412"/>
              </p:ext>
            </p:extLst>
          </p:nvPr>
        </p:nvGraphicFramePr>
        <p:xfrm>
          <a:off x="434528" y="1027435"/>
          <a:ext cx="8890000" cy="665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0" name="Documento" r:id="rId4" imgW="8890356" imgH="6650558" progId="Word.Document.12">
                  <p:embed/>
                </p:oleObj>
              </mc:Choice>
              <mc:Fallback>
                <p:oleObj name="Documento" r:id="rId4" imgW="8890356" imgH="665055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4528" y="1027435"/>
                        <a:ext cx="8890000" cy="665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-1410421" y="5839234"/>
            <a:ext cx="10369152" cy="12981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289868" y="5993896"/>
            <a:ext cx="8169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porovnání výsledků je patrné, že výrazy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jsou ekvivalentní</a:t>
            </a:r>
            <a:endParaRPr lang="cs-C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653575" y="5387927"/>
            <a:ext cx="1218379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59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ovéPole 1"/>
          <p:cNvSpPr txBox="1">
            <a:spLocks noChangeArrowheads="1"/>
          </p:cNvSpPr>
          <p:nvPr/>
        </p:nvSpPr>
        <p:spPr bwMode="auto">
          <a:xfrm>
            <a:off x="1476375" y="1557338"/>
            <a:ext cx="676751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Zdroje: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www.novamaturita.cz  - Cermat - příklady použité v zadáních maturity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Gaudetop – kolektiv autorů – Tvoje státní maturita 2013  - Matematika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Prometheus – Kubát, Hrubý, Pilgr – Matematika – Maturitní minimum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Příklady z archivu autora</a:t>
            </a:r>
          </a:p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292100" y="327025"/>
          <a:ext cx="8891588" cy="645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Dokument" r:id="rId4" imgW="8891355" imgH="6459358" progId="Word.Document.12">
                  <p:embed/>
                </p:oleObj>
              </mc:Choice>
              <mc:Fallback>
                <p:oleObj name="Dokument" r:id="rId4" imgW="8891355" imgH="6459358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327025"/>
                        <a:ext cx="8891588" cy="645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8316193" y="90817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544443"/>
              </p:ext>
            </p:extLst>
          </p:nvPr>
        </p:nvGraphicFramePr>
        <p:xfrm>
          <a:off x="572194" y="305767"/>
          <a:ext cx="8896350" cy="665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Documento" r:id="rId4" imgW="8896541" imgH="6651199" progId="Word.Document.12">
                  <p:embed/>
                </p:oleObj>
              </mc:Choice>
              <mc:Fallback>
                <p:oleObj name="Documento" r:id="rId4" imgW="8896541" imgH="66511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2194" y="305767"/>
                        <a:ext cx="8896350" cy="665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251297" y="909761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153497"/>
              </p:ext>
            </p:extLst>
          </p:nvPr>
        </p:nvGraphicFramePr>
        <p:xfrm>
          <a:off x="234950" y="401588"/>
          <a:ext cx="8945562" cy="662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Documento" r:id="rId4" imgW="8945845" imgH="6628132" progId="Word.Document.12">
                  <p:embed/>
                </p:oleObj>
              </mc:Choice>
              <mc:Fallback>
                <p:oleObj name="Documento" r:id="rId4" imgW="8945845" imgH="66281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4950" y="401588"/>
                        <a:ext cx="8945562" cy="6627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251297" y="981769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257169"/>
              </p:ext>
            </p:extLst>
          </p:nvPr>
        </p:nvGraphicFramePr>
        <p:xfrm>
          <a:off x="611560" y="305767"/>
          <a:ext cx="8959850" cy="665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8" name="Documento" r:id="rId4" imgW="8960600" imgH="6651199" progId="Word.Document.12">
                  <p:embed/>
                </p:oleObj>
              </mc:Choice>
              <mc:Fallback>
                <p:oleObj name="Documento" r:id="rId4" imgW="8960600" imgH="66511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305767"/>
                        <a:ext cx="8959850" cy="665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179289" y="908944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749225"/>
              </p:ext>
            </p:extLst>
          </p:nvPr>
        </p:nvGraphicFramePr>
        <p:xfrm>
          <a:off x="212725" y="233759"/>
          <a:ext cx="8967787" cy="665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0" name="Documento" r:id="rId4" imgW="8967078" imgH="6651199" progId="Word.Document.12">
                  <p:embed/>
                </p:oleObj>
              </mc:Choice>
              <mc:Fallback>
                <p:oleObj name="Documento" r:id="rId4" imgW="8967078" imgH="66511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725" y="233759"/>
                        <a:ext cx="8967787" cy="665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324569" y="980952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020598"/>
              </p:ext>
            </p:extLst>
          </p:nvPr>
        </p:nvGraphicFramePr>
        <p:xfrm>
          <a:off x="102046" y="139526"/>
          <a:ext cx="8934450" cy="667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4" name="Documento" r:id="rId4" imgW="8933969" imgH="6674626" progId="Word.Document.12">
                  <p:embed/>
                </p:oleObj>
              </mc:Choice>
              <mc:Fallback>
                <p:oleObj name="Documento" r:id="rId4" imgW="8933969" imgH="66746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046" y="139526"/>
                        <a:ext cx="8934450" cy="667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179289" y="908944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791178"/>
              </p:ext>
            </p:extLst>
          </p:nvPr>
        </p:nvGraphicFramePr>
        <p:xfrm>
          <a:off x="614039" y="404664"/>
          <a:ext cx="8926513" cy="667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o" r:id="rId4" imgW="8927131" imgH="6674626" progId="Word.Document.12">
                  <p:embed/>
                </p:oleObj>
              </mc:Choice>
              <mc:Fallback>
                <p:oleObj name="Documento" r:id="rId4" imgW="8927131" imgH="66746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4039" y="404664"/>
                        <a:ext cx="8926513" cy="667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5400000">
            <a:off x="323056" y="616475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Šipka doprava 3">
            <a:hlinkClick r:id="rId7" action="ppaction://hlinksldjump"/>
          </p:cNvPr>
          <p:cNvSpPr/>
          <p:nvPr/>
        </p:nvSpPr>
        <p:spPr>
          <a:xfrm>
            <a:off x="8459788" y="188913"/>
            <a:ext cx="504825" cy="36036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029" name="Obdélník 9"/>
          <p:cNvSpPr>
            <a:spLocks noChangeArrowheads="1"/>
          </p:cNvSpPr>
          <p:nvPr/>
        </p:nvSpPr>
        <p:spPr bwMode="auto">
          <a:xfrm>
            <a:off x="7380288" y="188913"/>
            <a:ext cx="12239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Calibri" pitchFamily="34" charset="0"/>
              </a:rPr>
              <a:t>POMOC</a:t>
            </a:r>
          </a:p>
        </p:txBody>
      </p:sp>
      <p:sp>
        <p:nvSpPr>
          <p:cNvPr id="11" name="Šipka doprava 10">
            <a:hlinkClick r:id="rId8" action="ppaction://hlinksldjump"/>
          </p:cNvPr>
          <p:cNvSpPr/>
          <p:nvPr/>
        </p:nvSpPr>
        <p:spPr>
          <a:xfrm>
            <a:off x="8459788" y="908050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2" name="Šipka doprava 11">
            <a:hlinkClick r:id="rId9" action="ppaction://hlinksldjump"/>
          </p:cNvPr>
          <p:cNvSpPr/>
          <p:nvPr/>
        </p:nvSpPr>
        <p:spPr>
          <a:xfrm>
            <a:off x="8459788" y="2060575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Šipka doprava 12">
            <a:hlinkClick r:id="rId10" action="ppaction://hlinksldjump"/>
          </p:cNvPr>
          <p:cNvSpPr/>
          <p:nvPr/>
        </p:nvSpPr>
        <p:spPr>
          <a:xfrm>
            <a:off x="8459788" y="3356992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Šipka doprava 13">
            <a:hlinkClick r:id="rId11" action="ppaction://hlinksldjump"/>
          </p:cNvPr>
          <p:cNvSpPr/>
          <p:nvPr/>
        </p:nvSpPr>
        <p:spPr>
          <a:xfrm>
            <a:off x="8459788" y="4509120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Šipka doprava 14">
            <a:hlinkClick r:id="rId12" action="ppaction://hlinksldjump"/>
          </p:cNvPr>
          <p:cNvSpPr/>
          <p:nvPr/>
        </p:nvSpPr>
        <p:spPr>
          <a:xfrm>
            <a:off x="8459788" y="5661248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" name="Šipka doprava 15">
            <a:hlinkClick r:id="rId13" action="ppaction://hlinksldjump"/>
          </p:cNvPr>
          <p:cNvSpPr/>
          <p:nvPr/>
        </p:nvSpPr>
        <p:spPr>
          <a:xfrm rot="10800000">
            <a:off x="323528" y="764704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7" name="Šipka doprava 16">
            <a:hlinkClick r:id="rId14" action="ppaction://hlinksldjump"/>
          </p:cNvPr>
          <p:cNvSpPr/>
          <p:nvPr/>
        </p:nvSpPr>
        <p:spPr>
          <a:xfrm rot="10800000">
            <a:off x="323528" y="1916832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8" name="Šipka doprava 17">
            <a:hlinkClick r:id="rId15" action="ppaction://hlinksldjump"/>
          </p:cNvPr>
          <p:cNvSpPr/>
          <p:nvPr/>
        </p:nvSpPr>
        <p:spPr>
          <a:xfrm rot="10800000">
            <a:off x="322759" y="3284984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9" name="Šipka doprava 18">
            <a:hlinkClick r:id="rId16" action="ppaction://hlinksldjump"/>
          </p:cNvPr>
          <p:cNvSpPr/>
          <p:nvPr/>
        </p:nvSpPr>
        <p:spPr>
          <a:xfrm rot="10800000">
            <a:off x="322759" y="4437112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20" name="Šipka doprava 19">
            <a:hlinkClick r:id="rId17" action="ppaction://hlinksldjump"/>
          </p:cNvPr>
          <p:cNvSpPr/>
          <p:nvPr/>
        </p:nvSpPr>
        <p:spPr>
          <a:xfrm rot="10800000">
            <a:off x="322759" y="5588917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737783"/>
              </p:ext>
            </p:extLst>
          </p:nvPr>
        </p:nvGraphicFramePr>
        <p:xfrm>
          <a:off x="468313" y="1156457"/>
          <a:ext cx="8574087" cy="663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o" r:id="rId4" imgW="8574091" imgH="6639665" progId="Word.Document.12">
                  <p:embed/>
                </p:oleObj>
              </mc:Choice>
              <mc:Fallback>
                <p:oleObj name="Documento" r:id="rId4" imgW="8574091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8313" y="1156457"/>
                        <a:ext cx="8574087" cy="663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67838" y="2924944"/>
            <a:ext cx="8191950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043608" y="5013176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První úpravou bude roznásobení dvojčlenů čísly 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5580112" y="836613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966009"/>
              </p:ext>
            </p:extLst>
          </p:nvPr>
        </p:nvGraphicFramePr>
        <p:xfrm>
          <a:off x="468313" y="1156457"/>
          <a:ext cx="8574087" cy="663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2" name="Documento" r:id="rId4" imgW="8574091" imgH="6639665" progId="Word.Document.12">
                  <p:embed/>
                </p:oleObj>
              </mc:Choice>
              <mc:Fallback>
                <p:oleObj name="Documento" r:id="rId4" imgW="8574091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8313" y="1156457"/>
                        <a:ext cx="8574087" cy="663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36332" y="2861588"/>
            <a:ext cx="2807668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043608" y="5013176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Sečteme či odečteme členy stejného typu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5580112" y="836613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1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966009"/>
              </p:ext>
            </p:extLst>
          </p:nvPr>
        </p:nvGraphicFramePr>
        <p:xfrm>
          <a:off x="468313" y="1156457"/>
          <a:ext cx="8574087" cy="663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7" name="Documento" r:id="rId4" imgW="8574091" imgH="6639665" progId="Word.Document.12">
                  <p:embed/>
                </p:oleObj>
              </mc:Choice>
              <mc:Fallback>
                <p:oleObj name="Documento" r:id="rId4" imgW="8574091" imgH="6639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8313" y="1156457"/>
                        <a:ext cx="8574087" cy="663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7236296" y="4621198"/>
            <a:ext cx="434752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043608" y="5013176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Výsledkem úpravy je dvojčlen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5580112" y="836613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34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836269"/>
              </p:ext>
            </p:extLst>
          </p:nvPr>
        </p:nvGraphicFramePr>
        <p:xfrm>
          <a:off x="186754" y="85725"/>
          <a:ext cx="8921750" cy="665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Documento" r:id="rId4" imgW="8922453" imgH="6651199" progId="Word.Document.12">
                  <p:embed/>
                </p:oleObj>
              </mc:Choice>
              <mc:Fallback>
                <p:oleObj name="Documento" r:id="rId4" imgW="8922453" imgH="66511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6754" y="85725"/>
                        <a:ext cx="8921750" cy="665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23305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86754" y="2132856"/>
            <a:ext cx="8525446" cy="4248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971600" y="3659157"/>
            <a:ext cx="78482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Umocníme dvojčlen a roznásobíme dvojčlen jednočlenem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199524" y="4713813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660865"/>
              </p:ext>
            </p:extLst>
          </p:nvPr>
        </p:nvGraphicFramePr>
        <p:xfrm>
          <a:off x="186754" y="85725"/>
          <a:ext cx="8921750" cy="665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0" name="Documento" r:id="rId4" imgW="8922453" imgH="6651199" progId="Word.Document.12">
                  <p:embed/>
                </p:oleObj>
              </mc:Choice>
              <mc:Fallback>
                <p:oleObj name="Documento" r:id="rId4" imgW="8922453" imgH="66511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6754" y="85725"/>
                        <a:ext cx="8921750" cy="665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23305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86754" y="3212976"/>
            <a:ext cx="8525446" cy="31683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186889" y="4324003"/>
            <a:ext cx="78482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Sečteme či odečteme členy stejného typu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199524" y="4713813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52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660865"/>
              </p:ext>
            </p:extLst>
          </p:nvPr>
        </p:nvGraphicFramePr>
        <p:xfrm>
          <a:off x="186754" y="85725"/>
          <a:ext cx="8921750" cy="665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5" name="Documento" r:id="rId4" imgW="8922453" imgH="6651199" progId="Word.Document.12">
                  <p:embed/>
                </p:oleObj>
              </mc:Choice>
              <mc:Fallback>
                <p:oleObj name="Documento" r:id="rId4" imgW="8922453" imgH="66511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6754" y="85725"/>
                        <a:ext cx="8921750" cy="665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23305" y="765745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86754" y="4929490"/>
            <a:ext cx="8525446" cy="1451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TextovéPole 9"/>
              <p:cNvSpPr txBox="1">
                <a:spLocks noChangeArrowheads="1"/>
              </p:cNvSpPr>
              <p:nvPr/>
            </p:nvSpPr>
            <p:spPr bwMode="auto">
              <a:xfrm>
                <a:off x="395536" y="5775498"/>
                <a:ext cx="831666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:r>
                  <a:rPr lang="cs-CZ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Výsledkem je dvojčlen, lze zapsat i jako součin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5+2</m:t>
                        </m:r>
                        <m:r>
                          <a:rPr lang="cs-CZ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</m:d>
                    <m:r>
                      <a:rPr lang="cs-CZ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∙</m:t>
                    </m:r>
                    <m:d>
                      <m:dPr>
                        <m:ctrlPr>
                          <a:rPr lang="cs-CZ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5−2</m:t>
                        </m:r>
                        <m:r>
                          <a:rPr lang="cs-CZ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cs-CZ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174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5775498"/>
                <a:ext cx="8316664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7576" b="-25758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délník 10"/>
          <p:cNvSpPr/>
          <p:nvPr/>
        </p:nvSpPr>
        <p:spPr>
          <a:xfrm>
            <a:off x="7199524" y="3573016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8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265</Words>
  <Application>Microsoft Office PowerPoint</Application>
  <PresentationFormat>Předvádění na obrazovce (4:3)</PresentationFormat>
  <Paragraphs>104</Paragraphs>
  <Slides>28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Cambria Math</vt:lpstr>
      <vt:lpstr>Times New Roman</vt:lpstr>
      <vt:lpstr>Motiv sady Office</vt:lpstr>
      <vt:lpstr>Documento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kucera</cp:lastModifiedBy>
  <cp:revision>79</cp:revision>
  <dcterms:created xsi:type="dcterms:W3CDTF">2013-03-31T20:11:56Z</dcterms:created>
  <dcterms:modified xsi:type="dcterms:W3CDTF">2014-06-15T13:07:20Z</dcterms:modified>
</cp:coreProperties>
</file>