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63" r:id="rId4"/>
    <p:sldId id="262" r:id="rId5"/>
    <p:sldId id="329" r:id="rId6"/>
    <p:sldId id="330" r:id="rId7"/>
    <p:sldId id="331" r:id="rId8"/>
    <p:sldId id="332" r:id="rId9"/>
    <p:sldId id="268" r:id="rId10"/>
    <p:sldId id="333" r:id="rId11"/>
    <p:sldId id="334" r:id="rId12"/>
    <p:sldId id="335" r:id="rId13"/>
    <p:sldId id="336" r:id="rId14"/>
    <p:sldId id="273" r:id="rId15"/>
    <p:sldId id="337" r:id="rId16"/>
    <p:sldId id="338" r:id="rId17"/>
    <p:sldId id="339" r:id="rId18"/>
    <p:sldId id="340" r:id="rId19"/>
    <p:sldId id="341" r:id="rId20"/>
    <p:sldId id="342" r:id="rId21"/>
    <p:sldId id="279" r:id="rId22"/>
    <p:sldId id="343" r:id="rId23"/>
    <p:sldId id="344" r:id="rId24"/>
    <p:sldId id="345" r:id="rId25"/>
    <p:sldId id="260" r:id="rId26"/>
    <p:sldId id="308" r:id="rId27"/>
    <p:sldId id="290" r:id="rId28"/>
    <p:sldId id="291" r:id="rId29"/>
    <p:sldId id="292" r:id="rId30"/>
    <p:sldId id="293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95421F-0CCE-43F7-934E-CD88E765265C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6D1C99-96E9-43AC-926B-BAAC8EE30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368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4B975-AA50-4F81-9A78-BB4091D71E1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80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D713-F9DC-4FDF-B38F-01B74CFCFD05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FBEA-1D0C-45D4-B6AE-84AEC16B9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43E5-31FB-45E9-BF46-11A759037FA8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D808-7952-4685-8492-8A3723E57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4E3D-46CF-41DD-8042-6CEA7491B5E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382E-96D1-448F-BC5C-A3EAD982B6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FCE76-2DD5-4B16-B766-76AC79DE0001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9423F-5E33-4D42-9677-4ED0F77CA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C7E8-A72C-4870-A11A-EB1A2255AFBB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23574-9F00-4A1F-A4F5-C2DDA7D0E9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3170-1CE1-49B0-87CB-3BBDC4CFE89F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A660-04D9-42C9-A644-C5B7C2593D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251A9-AF48-4635-99D1-E2E0A1584344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0DEB-0A38-48A2-BEF8-5824C1077A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7245-A466-4636-91A2-12EDC190B0A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FA9E-7ADB-4DBD-AB28-5212A05F8F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8199-E2C4-410A-9E82-DA6AFFE50ECD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9AE55-D772-44BB-891D-227562D37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2593-5699-463D-90DC-E0ADF39EDDC2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1158-D996-4886-9683-EB75E4774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C711-ED2A-4933-954E-69B90436F4C6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0C24-8998-4C70-A3A1-E370972DB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86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94B41-7656-4B3A-9308-C150DD4E8359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0A7772-FFB2-48D9-B253-DDEC8AE48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8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9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10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1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3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5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6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7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8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slide" Target="slide3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19.doc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slide" Target="slide3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o_do_Microsoft_Word20.doc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slide" Target="slide3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o_do_Microsoft_Word21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slide" Target="slide3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o_do_Microsoft_Word22.docx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slide" Target="slide3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o_do_Microsoft_Word23.docx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slide" Target="slide3.xml"/><Relationship Id="rId5" Type="http://schemas.openxmlformats.org/officeDocument/2006/relationships/image" Target="../media/image13.emf"/><Relationship Id="rId4" Type="http://schemas.openxmlformats.org/officeDocument/2006/relationships/package" Target="../embeddings/Documento_do_Microsoft_Word24.docx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slide" Target="slide3.xml"/><Relationship Id="rId5" Type="http://schemas.openxmlformats.org/officeDocument/2006/relationships/image" Target="../media/image14.emf"/><Relationship Id="rId4" Type="http://schemas.openxmlformats.org/officeDocument/2006/relationships/package" Target="../embeddings/Documento_do_Microsoft_Word25.docx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slide" Target="slide3.xml"/><Relationship Id="rId5" Type="http://schemas.openxmlformats.org/officeDocument/2006/relationships/image" Target="../media/image15.emf"/><Relationship Id="rId4" Type="http://schemas.openxmlformats.org/officeDocument/2006/relationships/package" Target="../embeddings/Documento_do_Microsoft_Word26.docx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28.xml"/><Relationship Id="rId3" Type="http://schemas.openxmlformats.org/officeDocument/2006/relationships/oleObject" Target="../embeddings/oleObject1.bin"/><Relationship Id="rId7" Type="http://schemas.openxmlformats.org/officeDocument/2006/relationships/slide" Target="slide26.xml"/><Relationship Id="rId12" Type="http://schemas.openxmlformats.org/officeDocument/2006/relationships/slide" Target="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25.xml"/><Relationship Id="rId11" Type="http://schemas.openxmlformats.org/officeDocument/2006/relationships/slide" Target="slide21.xml"/><Relationship Id="rId5" Type="http://schemas.openxmlformats.org/officeDocument/2006/relationships/image" Target="../media/image2.emf"/><Relationship Id="rId15" Type="http://schemas.openxmlformats.org/officeDocument/2006/relationships/slide" Target="slide30.xml"/><Relationship Id="rId10" Type="http://schemas.openxmlformats.org/officeDocument/2006/relationships/slide" Target="slide14.xml"/><Relationship Id="rId4" Type="http://schemas.openxmlformats.org/officeDocument/2006/relationships/package" Target="../embeddings/Documento_do_Microsoft_Word1.docx"/><Relationship Id="rId9" Type="http://schemas.openxmlformats.org/officeDocument/2006/relationships/slide" Target="slide9.xml"/><Relationship Id="rId14" Type="http://schemas.openxmlformats.org/officeDocument/2006/relationships/slide" Target="slide2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slide" Target="slide3.xml"/><Relationship Id="rId5" Type="http://schemas.openxmlformats.org/officeDocument/2006/relationships/image" Target="../media/image16.emf"/><Relationship Id="rId4" Type="http://schemas.openxmlformats.org/officeDocument/2006/relationships/package" Target="../embeddings/Documento_do_Microsoft_Word27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2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3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4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5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4"/>
          <p:cNvSpPr txBox="1">
            <a:spLocks noChangeArrowheads="1"/>
          </p:cNvSpPr>
          <p:nvPr/>
        </p:nvSpPr>
        <p:spPr bwMode="auto">
          <a:xfrm>
            <a:off x="1187450" y="836613"/>
            <a:ext cx="6480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ALGEBRAICKÉ VÝRAZY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02</a:t>
            </a:r>
          </a:p>
          <a:p>
            <a:pPr algn="ctr"/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Nulový bod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9699" name="TextovéPole 5"/>
          <p:cNvSpPr txBox="1">
            <a:spLocks noChangeArrowheads="1"/>
          </p:cNvSpPr>
          <p:nvPr/>
        </p:nvSpPr>
        <p:spPr bwMode="auto">
          <a:xfrm>
            <a:off x="6011863" y="60928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FF00"/>
                </a:solidFill>
                <a:latin typeface="Calibri" pitchFamily="34" charset="0"/>
              </a:rPr>
              <a:t>MěSOŠ Klobouky u Brna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409919"/>
              </p:ext>
            </p:extLst>
          </p:nvPr>
        </p:nvGraphicFramePr>
        <p:xfrm>
          <a:off x="1025897" y="476672"/>
          <a:ext cx="8802687" cy="653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4" name="Documento" r:id="rId4" imgW="8803333" imgH="6533702" progId="Word.Document.12">
                  <p:embed/>
                </p:oleObj>
              </mc:Choice>
              <mc:Fallback>
                <p:oleObj name="Documento" r:id="rId4" imgW="8803333" imgH="65337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5897" y="476672"/>
                        <a:ext cx="8802687" cy="6534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47701" y="2204765"/>
            <a:ext cx="8352928" cy="4724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79512" y="3543692"/>
            <a:ext cx="64080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Naším úkolem je najít kořeny této kvadratické rovnice,      </a:t>
            </a:r>
          </a:p>
          <a:p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což lze řešit různými metodami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5788" y="1844824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22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409919"/>
              </p:ext>
            </p:extLst>
          </p:nvPr>
        </p:nvGraphicFramePr>
        <p:xfrm>
          <a:off x="1025897" y="476672"/>
          <a:ext cx="8802687" cy="653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9" name="Documento" r:id="rId4" imgW="8803333" imgH="6533702" progId="Word.Document.12">
                  <p:embed/>
                </p:oleObj>
              </mc:Choice>
              <mc:Fallback>
                <p:oleObj name="Documento" r:id="rId4" imgW="8803333" imgH="65337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5897" y="476672"/>
                        <a:ext cx="8802687" cy="6534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47701" y="2866869"/>
            <a:ext cx="8352928" cy="4004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323528" y="4005064"/>
            <a:ext cx="64080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Vytknutím dvojky vznikne snadno rozložitelný trojčlen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5788" y="1844824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409919"/>
              </p:ext>
            </p:extLst>
          </p:nvPr>
        </p:nvGraphicFramePr>
        <p:xfrm>
          <a:off x="1025897" y="476672"/>
          <a:ext cx="8802687" cy="653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2" name="Documento" r:id="rId4" imgW="8803333" imgH="6533702" progId="Word.Document.12">
                  <p:embed/>
                </p:oleObj>
              </mc:Choice>
              <mc:Fallback>
                <p:oleObj name="Documento" r:id="rId4" imgW="8803333" imgH="65337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5897" y="476672"/>
                        <a:ext cx="8802687" cy="6534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3" y="3533530"/>
            <a:ext cx="8352928" cy="308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468312" y="5229200"/>
            <a:ext cx="6767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rozkladu je patrné, kdy bude daný součin roven nule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5788" y="1844824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93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409919"/>
              </p:ext>
            </p:extLst>
          </p:nvPr>
        </p:nvGraphicFramePr>
        <p:xfrm>
          <a:off x="1025897" y="476672"/>
          <a:ext cx="8802687" cy="653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6" name="Documento" r:id="rId4" imgW="8803333" imgH="6533702" progId="Word.Document.12">
                  <p:embed/>
                </p:oleObj>
              </mc:Choice>
              <mc:Fallback>
                <p:oleObj name="Documento" r:id="rId4" imgW="8803333" imgH="65337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5897" y="476672"/>
                        <a:ext cx="8802687" cy="6534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3" y="4869160"/>
            <a:ext cx="8352928" cy="1746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468312" y="5229200"/>
            <a:ext cx="6767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Výraz je roven nule pro tyto dvě hodnoty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5788" y="1844824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9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92565"/>
              </p:ext>
            </p:extLst>
          </p:nvPr>
        </p:nvGraphicFramePr>
        <p:xfrm>
          <a:off x="827584" y="188640"/>
          <a:ext cx="8367712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Documento" r:id="rId4" imgW="8367881" imgH="6604344" progId="Word.Document.12">
                  <p:embed/>
                </p:oleObj>
              </mc:Choice>
              <mc:Fallback>
                <p:oleObj name="Documento" r:id="rId4" imgW="8367881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88640"/>
                        <a:ext cx="8367712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1484784"/>
            <a:ext cx="8028384" cy="4824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4" name="TextovéPole 9"/>
              <p:cNvSpPr txBox="1">
                <a:spLocks noChangeArrowheads="1"/>
              </p:cNvSpPr>
              <p:nvPr/>
            </p:nvSpPr>
            <p:spPr bwMode="auto">
              <a:xfrm>
                <a:off x="467544" y="3501008"/>
                <a:ext cx="727280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Jedná se o lomený výraz, podmínkou  je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≠±1;0</m:t>
                    </m:r>
                  </m:oMath>
                </a14:m>
                <a:endParaRPr lang="cs-CZ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294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3501008"/>
                <a:ext cx="7272808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7576" b="-2575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92565"/>
              </p:ext>
            </p:extLst>
          </p:nvPr>
        </p:nvGraphicFramePr>
        <p:xfrm>
          <a:off x="827584" y="188640"/>
          <a:ext cx="8367712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0" name="Documento" r:id="rId4" imgW="8367881" imgH="6604344" progId="Word.Document.12">
                  <p:embed/>
                </p:oleObj>
              </mc:Choice>
              <mc:Fallback>
                <p:oleObj name="Documento" r:id="rId4" imgW="8367881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88640"/>
                        <a:ext cx="8367712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2420888"/>
            <a:ext cx="8028384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467544" y="3501008"/>
            <a:ext cx="75608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Hledáme kořeny této rovnice, hodnoty pro které bude výraz nulový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38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92565"/>
              </p:ext>
            </p:extLst>
          </p:nvPr>
        </p:nvGraphicFramePr>
        <p:xfrm>
          <a:off x="827584" y="188640"/>
          <a:ext cx="8367712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5" name="Documento" r:id="rId4" imgW="8367881" imgH="6604344" progId="Word.Document.12">
                  <p:embed/>
                </p:oleObj>
              </mc:Choice>
              <mc:Fallback>
                <p:oleObj name="Documento" r:id="rId4" imgW="8367881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88640"/>
                        <a:ext cx="8367712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2348880"/>
            <a:ext cx="8028384" cy="396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467544" y="3501008"/>
            <a:ext cx="75608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Zlomků se zbavíme vynásobením společným jmenovatelem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3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92565"/>
              </p:ext>
            </p:extLst>
          </p:nvPr>
        </p:nvGraphicFramePr>
        <p:xfrm>
          <a:off x="827584" y="188640"/>
          <a:ext cx="8367712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8" name="Documento" r:id="rId4" imgW="8367881" imgH="6604344" progId="Word.Document.12">
                  <p:embed/>
                </p:oleObj>
              </mc:Choice>
              <mc:Fallback>
                <p:oleObj name="Documento" r:id="rId4" imgW="8367881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88640"/>
                        <a:ext cx="8367712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2852936"/>
            <a:ext cx="8028384" cy="3456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4" name="TextovéPole 9"/>
              <p:cNvSpPr txBox="1">
                <a:spLocks noChangeArrowheads="1"/>
              </p:cNvSpPr>
              <p:nvPr/>
            </p:nvSpPr>
            <p:spPr bwMode="auto">
              <a:xfrm>
                <a:off x="589923" y="4797152"/>
                <a:ext cx="756084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Místo roznásobení je vhodnější rozložit závorku s dvojčlenem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−1</m:t>
                    </m:r>
                  </m:oMath>
                </a14:m>
                <a:endParaRPr lang="cs-CZ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294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923" y="4797152"/>
                <a:ext cx="756084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091" b="-2575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7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92565"/>
              </p:ext>
            </p:extLst>
          </p:nvPr>
        </p:nvGraphicFramePr>
        <p:xfrm>
          <a:off x="827584" y="188640"/>
          <a:ext cx="8367712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2" name="Documento" r:id="rId4" imgW="8367881" imgH="6604344" progId="Word.Document.12">
                  <p:embed/>
                </p:oleObj>
              </mc:Choice>
              <mc:Fallback>
                <p:oleObj name="Documento" r:id="rId4" imgW="8367881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88640"/>
                        <a:ext cx="8367712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3284984"/>
            <a:ext cx="8028384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4" name="TextovéPole 9"/>
              <p:cNvSpPr txBox="1">
                <a:spLocks noChangeArrowheads="1"/>
              </p:cNvSpPr>
              <p:nvPr/>
            </p:nvSpPr>
            <p:spPr bwMode="auto">
              <a:xfrm>
                <a:off x="589923" y="4797152"/>
                <a:ext cx="756084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>
                    <a:latin typeface="Times New Roman" pitchFamily="18" charset="0"/>
                    <a:cs typeface="Times New Roman" pitchFamily="18" charset="0"/>
                  </a:rPr>
                  <a:t>       </a:t>
                </a:r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Lze vytknout závorku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+1</m:t>
                        </m:r>
                      </m:e>
                    </m:d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 dále upravit</a:t>
                </a:r>
                <a:endParaRPr lang="cs-CZ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294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923" y="4797152"/>
                <a:ext cx="756084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091" b="-2575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85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92565"/>
              </p:ext>
            </p:extLst>
          </p:nvPr>
        </p:nvGraphicFramePr>
        <p:xfrm>
          <a:off x="827584" y="188640"/>
          <a:ext cx="8367712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6" name="Documento" r:id="rId4" imgW="8367881" imgH="6604344" progId="Word.Document.12">
                  <p:embed/>
                </p:oleObj>
              </mc:Choice>
              <mc:Fallback>
                <p:oleObj name="Documento" r:id="rId4" imgW="8367881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88640"/>
                        <a:ext cx="8367712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4293096"/>
            <a:ext cx="8028384" cy="20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589923" y="4797152"/>
            <a:ext cx="75608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Součin je nulový, pokud je roven nule první nebo druhý činitel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55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31775"/>
            <a:ext cx="5256213" cy="1325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0723" name="Obdélník 5"/>
          <p:cNvSpPr>
            <a:spLocks noChangeArrowheads="1"/>
          </p:cNvSpPr>
          <p:nvPr/>
        </p:nvSpPr>
        <p:spPr bwMode="auto">
          <a:xfrm>
            <a:off x="395288" y="1916113"/>
            <a:ext cx="84248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ŠKOLA:			Městská střední odborná škola, Klobouky u Brna,    </a:t>
            </a:r>
          </a:p>
          <a:p>
            <a:r>
              <a:rPr lang="cs-CZ" dirty="0">
                <a:latin typeface="Calibri" pitchFamily="34" charset="0"/>
              </a:rPr>
              <a:t>			nám. Míru 6, příspěvková organizace</a:t>
            </a:r>
          </a:p>
          <a:p>
            <a:r>
              <a:rPr lang="cs-CZ" dirty="0">
                <a:latin typeface="Calibri" pitchFamily="34" charset="0"/>
              </a:rPr>
              <a:t>ČÍSLO PROJEKTU:		CZ.1.07/1.5.00/34.1020</a:t>
            </a:r>
          </a:p>
          <a:p>
            <a:r>
              <a:rPr lang="cs-CZ" dirty="0">
                <a:latin typeface="Calibri" pitchFamily="34" charset="0"/>
              </a:rPr>
              <a:t>NÁZEV PROJEKTU:		Šablony – </a:t>
            </a:r>
            <a:r>
              <a:rPr lang="cs-CZ" dirty="0" err="1">
                <a:latin typeface="Calibri" pitchFamily="34" charset="0"/>
              </a:rPr>
              <a:t>MěSOŠ</a:t>
            </a:r>
            <a:r>
              <a:rPr lang="cs-CZ" dirty="0">
                <a:latin typeface="Calibri" pitchFamily="34" charset="0"/>
              </a:rPr>
              <a:t> Klobouky</a:t>
            </a:r>
          </a:p>
          <a:p>
            <a:r>
              <a:rPr lang="cs-CZ" dirty="0">
                <a:latin typeface="Calibri" pitchFamily="34" charset="0"/>
              </a:rPr>
              <a:t>ČÍSLO ŠABLONY:		III/2 Inovace a zkvalitnění výuky prostřednictvím ICT</a:t>
            </a:r>
          </a:p>
          <a:p>
            <a:r>
              <a:rPr lang="cs-CZ" dirty="0">
                <a:latin typeface="Calibri" pitchFamily="34" charset="0"/>
              </a:rPr>
              <a:t>AUTOR:			Petr Kučera	</a:t>
            </a:r>
          </a:p>
          <a:p>
            <a:r>
              <a:rPr lang="cs-CZ" dirty="0">
                <a:latin typeface="Calibri" pitchFamily="34" charset="0"/>
              </a:rPr>
              <a:t>TEMATICKÁ OBLAST: 	</a:t>
            </a:r>
            <a:r>
              <a:rPr lang="cs-CZ" dirty="0" smtClean="0">
                <a:latin typeface="Calibri" pitchFamily="34" charset="0"/>
              </a:rPr>
              <a:t> SMA_ALGEBRAICKÉ VÝRAZY </a:t>
            </a:r>
            <a:r>
              <a:rPr lang="cs-CZ" dirty="0">
                <a:latin typeface="Calibri" pitchFamily="34" charset="0"/>
              </a:rPr>
              <a:t>	</a:t>
            </a:r>
          </a:p>
          <a:p>
            <a:r>
              <a:rPr lang="cs-CZ" dirty="0">
                <a:latin typeface="Calibri" pitchFamily="34" charset="0"/>
              </a:rPr>
              <a:t>NÁZEV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Nulový bod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POŘADOVÉ ČÍSLO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</a:t>
            </a:r>
            <a:r>
              <a:rPr lang="cs-CZ" dirty="0" smtClean="0">
                <a:latin typeface="Calibri" pitchFamily="34" charset="0"/>
              </a:rPr>
              <a:t>02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KÓD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VY_32_INOVACE_1_2_02_KUP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DATUM TVORBY:		</a:t>
            </a:r>
            <a:r>
              <a:rPr lang="cs-CZ" dirty="0" smtClean="0">
                <a:latin typeface="Calibri" pitchFamily="34" charset="0"/>
              </a:rPr>
              <a:t>23.8. </a:t>
            </a:r>
            <a:r>
              <a:rPr lang="cs-CZ" dirty="0">
                <a:latin typeface="Calibri" pitchFamily="34" charset="0"/>
              </a:rPr>
              <a:t>2013</a:t>
            </a:r>
          </a:p>
          <a:p>
            <a:r>
              <a:rPr lang="cs-CZ" dirty="0">
                <a:latin typeface="Calibri" pitchFamily="34" charset="0"/>
              </a:rPr>
              <a:t>ANOTACE (ROČNÍK):	</a:t>
            </a:r>
            <a:r>
              <a:rPr lang="cs-CZ" dirty="0">
                <a:latin typeface="Calibri" pitchFamily="34" charset="0"/>
              </a:rPr>
              <a:t>Prezentace je určena pro použití v předmětu seminář</a:t>
            </a:r>
          </a:p>
          <a:p>
            <a:r>
              <a:rPr lang="cs-CZ" dirty="0">
                <a:latin typeface="Calibri" pitchFamily="34" charset="0"/>
              </a:rPr>
              <a:t>			z matematiky, který je vyučován ve 3. a 4. ročníku.</a:t>
            </a:r>
          </a:p>
          <a:p>
            <a:r>
              <a:rPr lang="cs-CZ" dirty="0">
                <a:latin typeface="Calibri" pitchFamily="34" charset="0"/>
              </a:rPr>
              <a:t>			Je vytvořena k využití ve vyučovací hodině za pomoci</a:t>
            </a:r>
          </a:p>
          <a:p>
            <a:r>
              <a:rPr lang="cs-CZ" dirty="0">
                <a:latin typeface="Calibri" pitchFamily="34" charset="0"/>
              </a:rPr>
              <a:t>			interaktivní tabule. Materiál je možno také použít</a:t>
            </a:r>
          </a:p>
          <a:p>
            <a:r>
              <a:rPr lang="cs-CZ" dirty="0">
                <a:latin typeface="Calibri" pitchFamily="34" charset="0"/>
              </a:rPr>
              <a:t>	 		v matematice nebo k samostudiu při přípravě k maturitě.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92565"/>
              </p:ext>
            </p:extLst>
          </p:nvPr>
        </p:nvGraphicFramePr>
        <p:xfrm>
          <a:off x="827584" y="188640"/>
          <a:ext cx="8367712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1" name="Documento" r:id="rId4" imgW="8367881" imgH="6604344" progId="Word.Document.12">
                  <p:embed/>
                </p:oleObj>
              </mc:Choice>
              <mc:Fallback>
                <p:oleObj name="Documento" r:id="rId4" imgW="8367881" imgH="66043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88640"/>
                        <a:ext cx="8367712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5877272"/>
            <a:ext cx="802838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56208" y="6088084"/>
            <a:ext cx="75608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První hodnota neodpovídá podmínce, máme tedy jede výsledek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06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412679"/>
              </p:ext>
            </p:extLst>
          </p:nvPr>
        </p:nvGraphicFramePr>
        <p:xfrm>
          <a:off x="938584" y="188640"/>
          <a:ext cx="8890000" cy="647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Documento" r:id="rId4" imgW="8890356" imgH="6474948" progId="Word.Document.12">
                  <p:embed/>
                </p:oleObj>
              </mc:Choice>
              <mc:Fallback>
                <p:oleObj name="Documento" r:id="rId4" imgW="8890356" imgH="64749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8584" y="188640"/>
                        <a:ext cx="8890000" cy="6475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2" y="2420888"/>
            <a:ext cx="8136135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90" name="TextovéPole 9"/>
              <p:cNvSpPr txBox="1">
                <a:spLocks noChangeArrowheads="1"/>
              </p:cNvSpPr>
              <p:nvPr/>
            </p:nvSpPr>
            <p:spPr bwMode="auto">
              <a:xfrm>
                <a:off x="468312" y="3789040"/>
                <a:ext cx="824763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Najít x znamená najít kořen této rovnice, podmínkou je, že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cs-CZ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≠2</m:t>
                    </m:r>
                  </m:oMath>
                </a14:m>
                <a:endParaRPr lang="cs-CZ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39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2" y="3789040"/>
                <a:ext cx="824763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231" b="-2769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289956"/>
              </p:ext>
            </p:extLst>
          </p:nvPr>
        </p:nvGraphicFramePr>
        <p:xfrm>
          <a:off x="938584" y="188640"/>
          <a:ext cx="8890000" cy="647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Documento" r:id="rId4" imgW="8890356" imgH="6474948" progId="Word.Document.12">
                  <p:embed/>
                </p:oleObj>
              </mc:Choice>
              <mc:Fallback>
                <p:oleObj name="Documento" r:id="rId4" imgW="8890356" imgH="64749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8584" y="188640"/>
                        <a:ext cx="8890000" cy="6475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2" y="3429000"/>
            <a:ext cx="8136135" cy="30963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636950" y="4314613"/>
            <a:ext cx="8247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 převedení  čísla doprava se zbavíme zlomku, násobíme jmenovatelem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3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289956"/>
              </p:ext>
            </p:extLst>
          </p:nvPr>
        </p:nvGraphicFramePr>
        <p:xfrm>
          <a:off x="938584" y="188640"/>
          <a:ext cx="8890000" cy="647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8" name="Documento" r:id="rId4" imgW="8890356" imgH="6474948" progId="Word.Document.12">
                  <p:embed/>
                </p:oleObj>
              </mc:Choice>
              <mc:Fallback>
                <p:oleObj name="Documento" r:id="rId4" imgW="8890356" imgH="64749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8584" y="188640"/>
                        <a:ext cx="8890000" cy="6475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2" y="3860700"/>
            <a:ext cx="8136135" cy="26646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636950" y="4314613"/>
            <a:ext cx="8247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Další postup je již jednoduchý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76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289956"/>
              </p:ext>
            </p:extLst>
          </p:nvPr>
        </p:nvGraphicFramePr>
        <p:xfrm>
          <a:off x="938584" y="188640"/>
          <a:ext cx="8890000" cy="647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2" name="Documento" r:id="rId4" imgW="8890356" imgH="6474948" progId="Word.Document.12">
                  <p:embed/>
                </p:oleObj>
              </mc:Choice>
              <mc:Fallback>
                <p:oleObj name="Documento" r:id="rId4" imgW="8890356" imgH="64749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8584" y="188640"/>
                        <a:ext cx="8890000" cy="6475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3" y="6050659"/>
            <a:ext cx="8136135" cy="648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827089" y="6333298"/>
            <a:ext cx="8247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Máme nalezenu hodnotu, podmínce odpovídá – lze ověřit dosazením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1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ovéPole 1"/>
          <p:cNvSpPr txBox="1">
            <a:spLocks noChangeArrowheads="1"/>
          </p:cNvSpPr>
          <p:nvPr/>
        </p:nvSpPr>
        <p:spPr bwMode="auto">
          <a:xfrm>
            <a:off x="1476375" y="1557338"/>
            <a:ext cx="676751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Zdroje: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www.novamaturita.cz  - Cermat - příklady použité v zadáních maturity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Gaudetop – kolektiv autorů – Tvoje státní maturita 2013  - Matematika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Prometheus – Kubát, Hrubý, Pilgr – Matematika – Maturitní minimum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Příklady z archivu autora</a:t>
            </a:r>
          </a:p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292100" y="327025"/>
          <a:ext cx="8891588" cy="645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Dokument" r:id="rId4" imgW="8891355" imgH="6459358" progId="Word.Document.12">
                  <p:embed/>
                </p:oleObj>
              </mc:Choice>
              <mc:Fallback>
                <p:oleObj name="Dokument" r:id="rId4" imgW="8891355" imgH="6459358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327025"/>
                        <a:ext cx="8891588" cy="645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8316193" y="90817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198288"/>
              </p:ext>
            </p:extLst>
          </p:nvPr>
        </p:nvGraphicFramePr>
        <p:xfrm>
          <a:off x="242887" y="337964"/>
          <a:ext cx="8937625" cy="647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Documento" r:id="rId4" imgW="8938287" imgH="6474953" progId="Word.Document.12">
                  <p:embed/>
                </p:oleObj>
              </mc:Choice>
              <mc:Fallback>
                <p:oleObj name="Documento" r:id="rId4" imgW="8938287" imgH="64749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2887" y="337964"/>
                        <a:ext cx="8937625" cy="6475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251297" y="909761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91891"/>
              </p:ext>
            </p:extLst>
          </p:nvPr>
        </p:nvGraphicFramePr>
        <p:xfrm>
          <a:off x="446211" y="268113"/>
          <a:ext cx="8950325" cy="654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Documento" r:id="rId4" imgW="8950523" imgH="6545235" progId="Word.Document.12">
                  <p:embed/>
                </p:oleObj>
              </mc:Choice>
              <mc:Fallback>
                <p:oleObj name="Documento" r:id="rId4" imgW="8950523" imgH="65452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6211" y="268113"/>
                        <a:ext cx="8950325" cy="6545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251297" y="981769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833403"/>
              </p:ext>
            </p:extLst>
          </p:nvPr>
        </p:nvGraphicFramePr>
        <p:xfrm>
          <a:off x="671189" y="294654"/>
          <a:ext cx="8869363" cy="666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8" name="Documento" r:id="rId4" imgW="8869191" imgH="6663093" progId="Word.Document.12">
                  <p:embed/>
                </p:oleObj>
              </mc:Choice>
              <mc:Fallback>
                <p:oleObj name="Documento" r:id="rId4" imgW="8869191" imgH="66630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1189" y="294654"/>
                        <a:ext cx="8869363" cy="666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251297" y="980952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954060"/>
              </p:ext>
            </p:extLst>
          </p:nvPr>
        </p:nvGraphicFramePr>
        <p:xfrm>
          <a:off x="150813" y="724545"/>
          <a:ext cx="8867775" cy="659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o" r:id="rId4" imgW="8867391" imgH="6592450" progId="Word.Document.12">
                  <p:embed/>
                </p:oleObj>
              </mc:Choice>
              <mc:Fallback>
                <p:oleObj name="Documento" r:id="rId4" imgW="8867391" imgH="6592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0813" y="724545"/>
                        <a:ext cx="8867775" cy="659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5400000">
            <a:off x="323056" y="616475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Šipka doprava 3">
            <a:hlinkClick r:id="rId7" action="ppaction://hlinksldjump"/>
          </p:cNvPr>
          <p:cNvSpPr/>
          <p:nvPr/>
        </p:nvSpPr>
        <p:spPr>
          <a:xfrm>
            <a:off x="8459788" y="188913"/>
            <a:ext cx="504825" cy="36036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029" name="Obdélník 9"/>
          <p:cNvSpPr>
            <a:spLocks noChangeArrowheads="1"/>
          </p:cNvSpPr>
          <p:nvPr/>
        </p:nvSpPr>
        <p:spPr bwMode="auto">
          <a:xfrm>
            <a:off x="7380288" y="188913"/>
            <a:ext cx="1223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Calibri" pitchFamily="34" charset="0"/>
              </a:rPr>
              <a:t>POMOC</a:t>
            </a:r>
          </a:p>
        </p:txBody>
      </p:sp>
      <p:sp>
        <p:nvSpPr>
          <p:cNvPr id="11" name="Šipka doprava 10">
            <a:hlinkClick r:id="rId8" action="ppaction://hlinksldjump"/>
          </p:cNvPr>
          <p:cNvSpPr/>
          <p:nvPr/>
        </p:nvSpPr>
        <p:spPr>
          <a:xfrm>
            <a:off x="8459788" y="1052413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2" name="Šipka doprava 11">
            <a:hlinkClick r:id="rId9" action="ppaction://hlinksldjump"/>
          </p:cNvPr>
          <p:cNvSpPr/>
          <p:nvPr/>
        </p:nvSpPr>
        <p:spPr>
          <a:xfrm>
            <a:off x="8459788" y="2132533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Šipka doprava 12">
            <a:hlinkClick r:id="rId10" action="ppaction://hlinksldjump"/>
          </p:cNvPr>
          <p:cNvSpPr/>
          <p:nvPr/>
        </p:nvSpPr>
        <p:spPr>
          <a:xfrm>
            <a:off x="8459788" y="3500685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doprava 13">
            <a:hlinkClick r:id="rId11" action="ppaction://hlinksldjump"/>
          </p:cNvPr>
          <p:cNvSpPr/>
          <p:nvPr/>
        </p:nvSpPr>
        <p:spPr>
          <a:xfrm>
            <a:off x="8459788" y="4724821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Šipka doprava 15">
            <a:hlinkClick r:id="rId12" action="ppaction://hlinksldjump"/>
          </p:cNvPr>
          <p:cNvSpPr/>
          <p:nvPr/>
        </p:nvSpPr>
        <p:spPr>
          <a:xfrm rot="10800000">
            <a:off x="323528" y="1052413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7" name="Šipka doprava 16">
            <a:hlinkClick r:id="rId13" action="ppaction://hlinksldjump"/>
          </p:cNvPr>
          <p:cNvSpPr/>
          <p:nvPr/>
        </p:nvSpPr>
        <p:spPr>
          <a:xfrm rot="10800000">
            <a:off x="323528" y="2204541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8" name="Šipka doprava 17">
            <a:hlinkClick r:id="rId14" action="ppaction://hlinksldjump"/>
          </p:cNvPr>
          <p:cNvSpPr/>
          <p:nvPr/>
        </p:nvSpPr>
        <p:spPr>
          <a:xfrm rot="10800000">
            <a:off x="322759" y="3428677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9" name="Šipka doprava 18">
            <a:hlinkClick r:id="rId15" action="ppaction://hlinksldjump"/>
          </p:cNvPr>
          <p:cNvSpPr/>
          <p:nvPr/>
        </p:nvSpPr>
        <p:spPr>
          <a:xfrm rot="10800000">
            <a:off x="322759" y="4940845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489704"/>
              </p:ext>
            </p:extLst>
          </p:nvPr>
        </p:nvGraphicFramePr>
        <p:xfrm>
          <a:off x="552574" y="247029"/>
          <a:ext cx="8843962" cy="671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Documento" r:id="rId4" imgW="8844359" imgH="6710308" progId="Word.Document.12">
                  <p:embed/>
                </p:oleObj>
              </mc:Choice>
              <mc:Fallback>
                <p:oleObj name="Documento" r:id="rId4" imgW="8844359" imgH="67103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2574" y="247029"/>
                        <a:ext cx="8843962" cy="6710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179289" y="908944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134562"/>
              </p:ext>
            </p:extLst>
          </p:nvPr>
        </p:nvGraphicFramePr>
        <p:xfrm>
          <a:off x="336996" y="172293"/>
          <a:ext cx="8699500" cy="656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o" r:id="rId4" imgW="8699688" imgH="6568662" progId="Word.Document.12">
                  <p:embed/>
                </p:oleObj>
              </mc:Choice>
              <mc:Fallback>
                <p:oleObj name="Documento" r:id="rId4" imgW="8699688" imgH="65686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6996" y="172293"/>
                        <a:ext cx="8699500" cy="656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0296" y="2564904"/>
            <a:ext cx="8210176" cy="3744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539552" y="2847286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Podmínka je součástí zadání, hledáme tedy kořen této rovnice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6012160" y="1570836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639630"/>
              </p:ext>
            </p:extLst>
          </p:nvPr>
        </p:nvGraphicFramePr>
        <p:xfrm>
          <a:off x="336996" y="172293"/>
          <a:ext cx="8699500" cy="656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9" name="Documento" r:id="rId4" imgW="8699688" imgH="6568662" progId="Word.Document.12">
                  <p:embed/>
                </p:oleObj>
              </mc:Choice>
              <mc:Fallback>
                <p:oleObj name="Documento" r:id="rId4" imgW="8699688" imgH="65686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6996" y="172293"/>
                        <a:ext cx="8699500" cy="656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4437" y="2626863"/>
            <a:ext cx="8210176" cy="3714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086346" y="3409012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Můžeme přesunout zlomek na pravou stranu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6012160" y="1570836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04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639630"/>
              </p:ext>
            </p:extLst>
          </p:nvPr>
        </p:nvGraphicFramePr>
        <p:xfrm>
          <a:off x="336996" y="172293"/>
          <a:ext cx="8699500" cy="656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2" name="Documento" r:id="rId4" imgW="8699688" imgH="6568662" progId="Word.Document.12">
                  <p:embed/>
                </p:oleObj>
              </mc:Choice>
              <mc:Fallback>
                <p:oleObj name="Documento" r:id="rId4" imgW="8699688" imgH="65686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6996" y="172293"/>
                        <a:ext cx="8699500" cy="656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4437" y="3609067"/>
            <a:ext cx="8210176" cy="27318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483002" y="5447243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Rovnici násobíme jmenovatelem zlomku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6012160" y="1570836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1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28243"/>
              </p:ext>
            </p:extLst>
          </p:nvPr>
        </p:nvGraphicFramePr>
        <p:xfrm>
          <a:off x="339725" y="176213"/>
          <a:ext cx="8675688" cy="654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6" name="Documento" r:id="rId4" imgW="8699688" imgH="6576592" progId="Word.Document.12">
                  <p:embed/>
                </p:oleObj>
              </mc:Choice>
              <mc:Fallback>
                <p:oleObj name="Documento" r:id="rId4" imgW="8699688" imgH="657659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9725" y="176213"/>
                        <a:ext cx="8675688" cy="654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4437" y="4509120"/>
            <a:ext cx="8210176" cy="1831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483002" y="5447243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Oddělíme proměnné a čísla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6012160" y="1570836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0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238790"/>
              </p:ext>
            </p:extLst>
          </p:nvPr>
        </p:nvGraphicFramePr>
        <p:xfrm>
          <a:off x="339725" y="176213"/>
          <a:ext cx="8675688" cy="654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0" name="Documento" r:id="rId4" imgW="8699688" imgH="6576592" progId="Word.Document.12">
                  <p:embed/>
                </p:oleObj>
              </mc:Choice>
              <mc:Fallback>
                <p:oleObj name="Documento" r:id="rId4" imgW="8699688" imgH="657659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9725" y="176213"/>
                        <a:ext cx="8675688" cy="654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4437" y="5768536"/>
            <a:ext cx="8210176" cy="572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943200" y="6042570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Výraz je roven nule pro tuto hodnotu – lze ověřit dosazením 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6012160" y="1570836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25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753805"/>
              </p:ext>
            </p:extLst>
          </p:nvPr>
        </p:nvGraphicFramePr>
        <p:xfrm>
          <a:off x="1025897" y="476672"/>
          <a:ext cx="8802687" cy="653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Documento" r:id="rId4" imgW="8803333" imgH="6533702" progId="Word.Document.12">
                  <p:embed/>
                </p:oleObj>
              </mc:Choice>
              <mc:Fallback>
                <p:oleObj name="Documento" r:id="rId4" imgW="8803333" imgH="65337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5897" y="476672"/>
                        <a:ext cx="8802687" cy="6534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47701" y="2204765"/>
            <a:ext cx="8352928" cy="4724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115616" y="3541078"/>
            <a:ext cx="64080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Hledáme hodnotu x pro kterou bude platit tato rovnost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5788" y="1844824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315</Words>
  <Application>Microsoft Office PowerPoint</Application>
  <PresentationFormat>Předvádění na obrazovce (4:3)</PresentationFormat>
  <Paragraphs>113</Paragraphs>
  <Slides>30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Cambria Math</vt:lpstr>
      <vt:lpstr>Times New Roman</vt:lpstr>
      <vt:lpstr>Motiv sady Office</vt:lpstr>
      <vt:lpstr>Documento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kucera</cp:lastModifiedBy>
  <cp:revision>81</cp:revision>
  <dcterms:created xsi:type="dcterms:W3CDTF">2013-03-31T20:11:56Z</dcterms:created>
  <dcterms:modified xsi:type="dcterms:W3CDTF">2014-06-15T13:02:28Z</dcterms:modified>
</cp:coreProperties>
</file>