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7" r:id="rId2"/>
    <p:sldId id="258" r:id="rId3"/>
    <p:sldId id="263" r:id="rId4"/>
    <p:sldId id="262" r:id="rId5"/>
    <p:sldId id="329" r:id="rId6"/>
    <p:sldId id="330" r:id="rId7"/>
    <p:sldId id="331" r:id="rId8"/>
    <p:sldId id="332" r:id="rId9"/>
    <p:sldId id="268" r:id="rId10"/>
    <p:sldId id="342" r:id="rId11"/>
    <p:sldId id="333" r:id="rId12"/>
    <p:sldId id="334" r:id="rId13"/>
    <p:sldId id="273" r:id="rId14"/>
    <p:sldId id="335" r:id="rId15"/>
    <p:sldId id="336" r:id="rId16"/>
    <p:sldId id="337" r:id="rId17"/>
    <p:sldId id="279" r:id="rId18"/>
    <p:sldId id="338" r:id="rId19"/>
    <p:sldId id="339" r:id="rId20"/>
    <p:sldId id="340" r:id="rId21"/>
    <p:sldId id="341" r:id="rId22"/>
    <p:sldId id="260" r:id="rId23"/>
    <p:sldId id="308" r:id="rId24"/>
    <p:sldId id="290" r:id="rId25"/>
    <p:sldId id="291" r:id="rId26"/>
    <p:sldId id="292" r:id="rId27"/>
    <p:sldId id="293" r:id="rId2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6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2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image" Target="../media/image13.e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AF95421F-0CCE-43F7-934E-CD88E765265C}" type="datetimeFigureOut">
              <a:rPr lang="cs-CZ"/>
              <a:pPr>
                <a:defRPr/>
              </a:pPr>
              <a:t>15.6.2014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96D1C99-96E9-43AC-926B-BAAC8EE3070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42951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379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454B975-AA50-4F81-9A78-BB4091D71E13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34089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85D713-F9DC-4FDF-B38F-01B74CFCFD05}" type="datetimeFigureOut">
              <a:rPr lang="cs-CZ"/>
              <a:pPr>
                <a:defRPr/>
              </a:pPr>
              <a:t>15.6.2014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0AFBEA-1D0C-45D4-B6AE-84AEC16B9AF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D243E5-31FB-45E9-BF46-11A759037FA8}" type="datetimeFigureOut">
              <a:rPr lang="cs-CZ"/>
              <a:pPr>
                <a:defRPr/>
              </a:pPr>
              <a:t>15.6.2014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3FD808-7952-4685-8492-8A3723E5733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E64E3D-46CF-41DD-8042-6CEA7491B5E7}" type="datetimeFigureOut">
              <a:rPr lang="cs-CZ"/>
              <a:pPr>
                <a:defRPr/>
              </a:pPr>
              <a:t>15.6.2014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DE382E-96D1-448F-BC5C-A3EAD982B6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AFCE76-2DD5-4B16-B766-76AC79DE0001}" type="datetimeFigureOut">
              <a:rPr lang="cs-CZ"/>
              <a:pPr>
                <a:defRPr/>
              </a:pPr>
              <a:t>15.6.2014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09423F-5E33-4D42-9677-4ED0F77CA80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6BC7E8-A72C-4870-A11A-EB1A2255AFBB}" type="datetimeFigureOut">
              <a:rPr lang="cs-CZ"/>
              <a:pPr>
                <a:defRPr/>
              </a:pPr>
              <a:t>15.6.2014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F23574-9F00-4A1F-A4F5-C2DDA7D0E98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483170-1CE1-49B0-87CB-3BBDC4CFE89F}" type="datetimeFigureOut">
              <a:rPr lang="cs-CZ"/>
              <a:pPr>
                <a:defRPr/>
              </a:pPr>
              <a:t>15.6.2014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4FA660-04D9-42C9-A644-C5B7C2593D5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A251A9-AF48-4635-99D1-E2E0A1584344}" type="datetimeFigureOut">
              <a:rPr lang="cs-CZ"/>
              <a:pPr>
                <a:defRPr/>
              </a:pPr>
              <a:t>15.6.2014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C60DEB-0A38-48A2-BEF8-5824C1077A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887245-A466-4636-91A2-12EDC190B0A7}" type="datetimeFigureOut">
              <a:rPr lang="cs-CZ"/>
              <a:pPr>
                <a:defRPr/>
              </a:pPr>
              <a:t>15.6.2014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5FA9E-7ADB-4DBD-AB28-5212A05F8FE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898199-E2C4-410A-9E82-DA6AFFE50ECD}" type="datetimeFigureOut">
              <a:rPr lang="cs-CZ"/>
              <a:pPr>
                <a:defRPr/>
              </a:pPr>
              <a:t>15.6.2014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79AE55-D772-44BB-891D-227562D37DC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842593-5699-463D-90DC-E0ADF39EDDC2}" type="datetimeFigureOut">
              <a:rPr lang="cs-CZ"/>
              <a:pPr>
                <a:defRPr/>
              </a:pPr>
              <a:t>15.6.2014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6B1158-D996-4886-9683-EB75E4774CC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23C711-ED2A-4933-954E-69B90436F4C6}" type="datetimeFigureOut">
              <a:rPr lang="cs-CZ"/>
              <a:pPr>
                <a:defRPr/>
              </a:pPr>
              <a:t>15.6.2014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110C24-8998-4C70-A3A1-E370972DB2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8675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EE94B41-7656-4B3A-9308-C150DD4E8359}" type="datetimeFigureOut">
              <a:rPr lang="cs-CZ"/>
              <a:pPr>
                <a:defRPr/>
              </a:pPr>
              <a:t>15.6.2014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60A7772-FFB2-48D9-B253-DDEC8AE4879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slide" Target="slide3.xml"/><Relationship Id="rId5" Type="http://schemas.openxmlformats.org/officeDocument/2006/relationships/image" Target="../media/image4.emf"/><Relationship Id="rId4" Type="http://schemas.openxmlformats.org/officeDocument/2006/relationships/package" Target="../embeddings/Documento_do_Microsoft_Word8.docx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slide" Target="slide3.xml"/><Relationship Id="rId5" Type="http://schemas.openxmlformats.org/officeDocument/2006/relationships/image" Target="../media/image5.emf"/><Relationship Id="rId4" Type="http://schemas.openxmlformats.org/officeDocument/2006/relationships/package" Target="../embeddings/Documento_do_Microsoft_Word9.docx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slide" Target="slide3.xml"/><Relationship Id="rId5" Type="http://schemas.openxmlformats.org/officeDocument/2006/relationships/image" Target="../media/image5.emf"/><Relationship Id="rId4" Type="http://schemas.openxmlformats.org/officeDocument/2006/relationships/package" Target="../embeddings/Documento_do_Microsoft_Word10.docx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slide" Target="slide3.xml"/><Relationship Id="rId5" Type="http://schemas.openxmlformats.org/officeDocument/2006/relationships/image" Target="../media/image6.emf"/><Relationship Id="rId4" Type="http://schemas.openxmlformats.org/officeDocument/2006/relationships/package" Target="../embeddings/Documento_do_Microsoft_Word11.docx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slide" Target="slide3.xml"/><Relationship Id="rId5" Type="http://schemas.openxmlformats.org/officeDocument/2006/relationships/image" Target="../media/image7.emf"/><Relationship Id="rId4" Type="http://schemas.openxmlformats.org/officeDocument/2006/relationships/package" Target="../embeddings/Documento_do_Microsoft_Word12.docx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slide" Target="slide3.xml"/><Relationship Id="rId5" Type="http://schemas.openxmlformats.org/officeDocument/2006/relationships/image" Target="../media/image7.emf"/><Relationship Id="rId4" Type="http://schemas.openxmlformats.org/officeDocument/2006/relationships/package" Target="../embeddings/Documento_do_Microsoft_Word13.docx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slide" Target="slide3.xml"/><Relationship Id="rId5" Type="http://schemas.openxmlformats.org/officeDocument/2006/relationships/image" Target="../media/image7.emf"/><Relationship Id="rId4" Type="http://schemas.openxmlformats.org/officeDocument/2006/relationships/package" Target="../embeddings/Documento_do_Microsoft_Word14.docx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slide" Target="slide3.xml"/><Relationship Id="rId5" Type="http://schemas.openxmlformats.org/officeDocument/2006/relationships/image" Target="../media/image8.emf"/><Relationship Id="rId4" Type="http://schemas.openxmlformats.org/officeDocument/2006/relationships/package" Target="../embeddings/Documento_do_Microsoft_Word15.docx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slide" Target="slide3.xml"/><Relationship Id="rId5" Type="http://schemas.openxmlformats.org/officeDocument/2006/relationships/image" Target="../media/image9.emf"/><Relationship Id="rId4" Type="http://schemas.openxmlformats.org/officeDocument/2006/relationships/package" Target="../embeddings/Documento_do_Microsoft_Word16.docx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slide" Target="slide3.xml"/><Relationship Id="rId5" Type="http://schemas.openxmlformats.org/officeDocument/2006/relationships/image" Target="../media/image9.emf"/><Relationship Id="rId4" Type="http://schemas.openxmlformats.org/officeDocument/2006/relationships/package" Target="../embeddings/Documento_do_Microsoft_Word17.docx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slide" Target="slide3.xml"/><Relationship Id="rId5" Type="http://schemas.openxmlformats.org/officeDocument/2006/relationships/image" Target="../media/image9.emf"/><Relationship Id="rId4" Type="http://schemas.openxmlformats.org/officeDocument/2006/relationships/package" Target="../embeddings/Documento_do_Microsoft_Word18.docx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slide" Target="slide3.xml"/><Relationship Id="rId5" Type="http://schemas.openxmlformats.org/officeDocument/2006/relationships/image" Target="../media/image9.emf"/><Relationship Id="rId4" Type="http://schemas.openxmlformats.org/officeDocument/2006/relationships/package" Target="../embeddings/Documento_do_Microsoft_Word19.docx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6" Type="http://schemas.openxmlformats.org/officeDocument/2006/relationships/slide" Target="slide3.xml"/><Relationship Id="rId5" Type="http://schemas.openxmlformats.org/officeDocument/2006/relationships/image" Target="../media/image10.emf"/><Relationship Id="rId4" Type="http://schemas.openxmlformats.org/officeDocument/2006/relationships/package" Target="../embeddings/Documento_do_Microsoft_Word20.docx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6" Type="http://schemas.openxmlformats.org/officeDocument/2006/relationships/slide" Target="slide3.xml"/><Relationship Id="rId5" Type="http://schemas.openxmlformats.org/officeDocument/2006/relationships/image" Target="../media/image11.emf"/><Relationship Id="rId4" Type="http://schemas.openxmlformats.org/officeDocument/2006/relationships/package" Target="../embeddings/Documento_do_Microsoft_Word21.docx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6" Type="http://schemas.openxmlformats.org/officeDocument/2006/relationships/slide" Target="slide3.xml"/><Relationship Id="rId5" Type="http://schemas.openxmlformats.org/officeDocument/2006/relationships/image" Target="../media/image12.emf"/><Relationship Id="rId4" Type="http://schemas.openxmlformats.org/officeDocument/2006/relationships/package" Target="../embeddings/Documento_do_Microsoft_Word22.docx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Documento_do_Microsoft_Word24.docx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3.vml"/><Relationship Id="rId6" Type="http://schemas.openxmlformats.org/officeDocument/2006/relationships/slide" Target="slide3.xml"/><Relationship Id="rId5" Type="http://schemas.openxmlformats.org/officeDocument/2006/relationships/image" Target="../media/image13.emf"/><Relationship Id="rId4" Type="http://schemas.openxmlformats.org/officeDocument/2006/relationships/package" Target="../embeddings/Documento_do_Microsoft_Word23.docx"/><Relationship Id="rId9" Type="http://schemas.openxmlformats.org/officeDocument/2006/relationships/image" Target="../media/image14.e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4.vml"/><Relationship Id="rId6" Type="http://schemas.openxmlformats.org/officeDocument/2006/relationships/slide" Target="slide3.xml"/><Relationship Id="rId5" Type="http://schemas.openxmlformats.org/officeDocument/2006/relationships/image" Target="../media/image15.emf"/><Relationship Id="rId4" Type="http://schemas.openxmlformats.org/officeDocument/2006/relationships/package" Target="../embeddings/Documento_do_Microsoft_Word25.docx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13" Type="http://schemas.openxmlformats.org/officeDocument/2006/relationships/slide" Target="slide25.xml"/><Relationship Id="rId3" Type="http://schemas.openxmlformats.org/officeDocument/2006/relationships/oleObject" Target="../embeddings/oleObject1.bin"/><Relationship Id="rId7" Type="http://schemas.openxmlformats.org/officeDocument/2006/relationships/slide" Target="slide23.xml"/><Relationship Id="rId12" Type="http://schemas.openxmlformats.org/officeDocument/2006/relationships/slide" Target="slide2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slide" Target="slide22.xml"/><Relationship Id="rId11" Type="http://schemas.openxmlformats.org/officeDocument/2006/relationships/slide" Target="slide17.xml"/><Relationship Id="rId5" Type="http://schemas.openxmlformats.org/officeDocument/2006/relationships/image" Target="../media/image2.emf"/><Relationship Id="rId15" Type="http://schemas.openxmlformats.org/officeDocument/2006/relationships/slide" Target="slide27.xml"/><Relationship Id="rId10" Type="http://schemas.openxmlformats.org/officeDocument/2006/relationships/slide" Target="slide13.xml"/><Relationship Id="rId4" Type="http://schemas.openxmlformats.org/officeDocument/2006/relationships/package" Target="../embeddings/Documento_do_Microsoft_Word1.docx"/><Relationship Id="rId9" Type="http://schemas.openxmlformats.org/officeDocument/2006/relationships/slide" Target="slide9.xml"/><Relationship Id="rId14" Type="http://schemas.openxmlformats.org/officeDocument/2006/relationships/slide" Target="slide2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slide" Target="slide3.xml"/><Relationship Id="rId5" Type="http://schemas.openxmlformats.org/officeDocument/2006/relationships/image" Target="../media/image3.emf"/><Relationship Id="rId4" Type="http://schemas.openxmlformats.org/officeDocument/2006/relationships/package" Target="../embeddings/Documento_do_Microsoft_Word2.docx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slide" Target="slide3.xml"/><Relationship Id="rId5" Type="http://schemas.openxmlformats.org/officeDocument/2006/relationships/image" Target="../media/image3.emf"/><Relationship Id="rId4" Type="http://schemas.openxmlformats.org/officeDocument/2006/relationships/package" Target="../embeddings/Documento_do_Microsoft_Word3.docx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slide" Target="slide3.xml"/><Relationship Id="rId5" Type="http://schemas.openxmlformats.org/officeDocument/2006/relationships/image" Target="../media/image3.emf"/><Relationship Id="rId4" Type="http://schemas.openxmlformats.org/officeDocument/2006/relationships/package" Target="../embeddings/Documento_do_Microsoft_Word4.docx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slide" Target="slide3.xml"/><Relationship Id="rId5" Type="http://schemas.openxmlformats.org/officeDocument/2006/relationships/image" Target="../media/image3.emf"/><Relationship Id="rId4" Type="http://schemas.openxmlformats.org/officeDocument/2006/relationships/package" Target="../embeddings/Documento_do_Microsoft_Word5.docx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slide" Target="slide3.xml"/><Relationship Id="rId5" Type="http://schemas.openxmlformats.org/officeDocument/2006/relationships/image" Target="../media/image3.emf"/><Relationship Id="rId4" Type="http://schemas.openxmlformats.org/officeDocument/2006/relationships/package" Target="../embeddings/Documento_do_Microsoft_Word6.docx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slide" Target="slide3.xml"/><Relationship Id="rId5" Type="http://schemas.openxmlformats.org/officeDocument/2006/relationships/image" Target="../media/image4.emf"/><Relationship Id="rId4" Type="http://schemas.openxmlformats.org/officeDocument/2006/relationships/package" Target="../embeddings/Documento_do_Microsoft_Word7.doc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ovéPole 4"/>
          <p:cNvSpPr txBox="1">
            <a:spLocks noChangeArrowheads="1"/>
          </p:cNvSpPr>
          <p:nvPr/>
        </p:nvSpPr>
        <p:spPr bwMode="auto">
          <a:xfrm>
            <a:off x="1187450" y="836613"/>
            <a:ext cx="6480175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4800" b="1" dirty="0" smtClean="0">
                <a:solidFill>
                  <a:schemeClr val="bg1"/>
                </a:solidFill>
                <a:latin typeface="Calibri" pitchFamily="34" charset="0"/>
              </a:rPr>
              <a:t>ALGEBRAICKÉ VÝRAZY</a:t>
            </a:r>
            <a:endParaRPr lang="cs-CZ" sz="48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cs-CZ" sz="4800" b="1" dirty="0" smtClean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r>
              <a:rPr lang="cs-CZ" sz="4800" b="1" dirty="0" smtClean="0">
                <a:solidFill>
                  <a:schemeClr val="bg1"/>
                </a:solidFill>
                <a:latin typeface="Calibri" pitchFamily="34" charset="0"/>
              </a:rPr>
              <a:t>01</a:t>
            </a:r>
          </a:p>
          <a:p>
            <a:pPr algn="ctr"/>
            <a:endParaRPr lang="cs-CZ" sz="48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r>
              <a:rPr lang="cs-CZ" sz="4800" b="1" dirty="0" smtClean="0">
                <a:solidFill>
                  <a:schemeClr val="bg1"/>
                </a:solidFill>
                <a:latin typeface="Calibri" pitchFamily="34" charset="0"/>
              </a:rPr>
              <a:t>Hodnota výrazu</a:t>
            </a:r>
            <a:endParaRPr lang="cs-CZ" sz="48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cs-CZ" sz="4800" b="1" dirty="0">
              <a:solidFill>
                <a:srgbClr val="FFFF00"/>
              </a:solidFill>
              <a:latin typeface="Calibri" pitchFamily="34" charset="0"/>
            </a:endParaRPr>
          </a:p>
        </p:txBody>
      </p:sp>
      <p:sp>
        <p:nvSpPr>
          <p:cNvPr id="29699" name="TextovéPole 5"/>
          <p:cNvSpPr txBox="1">
            <a:spLocks noChangeArrowheads="1"/>
          </p:cNvSpPr>
          <p:nvPr/>
        </p:nvSpPr>
        <p:spPr bwMode="auto">
          <a:xfrm>
            <a:off x="6011863" y="6092825"/>
            <a:ext cx="26638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>
                <a:solidFill>
                  <a:srgbClr val="FFFF00"/>
                </a:solidFill>
                <a:latin typeface="Calibri" pitchFamily="34" charset="0"/>
              </a:rPr>
              <a:t>MěSOŠ Klobouky u Brna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1454542"/>
              </p:ext>
            </p:extLst>
          </p:nvPr>
        </p:nvGraphicFramePr>
        <p:xfrm>
          <a:off x="967605" y="782712"/>
          <a:ext cx="8716963" cy="6462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499" name="Documento" r:id="rId4" imgW="8716243" imgH="6463059" progId="Word.Document.12">
                  <p:embed/>
                </p:oleObj>
              </mc:Choice>
              <mc:Fallback>
                <p:oleObj name="Documento" r:id="rId4" imgW="8716243" imgH="6463059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67605" y="782712"/>
                        <a:ext cx="8716963" cy="64627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459788" y="620713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7" name="Šipka doprava 6">
            <a:hlinkClick r:id="rId6" action="ppaction://hlinksldjump"/>
          </p:cNvPr>
          <p:cNvSpPr/>
          <p:nvPr/>
        </p:nvSpPr>
        <p:spPr>
          <a:xfrm rot="16200000">
            <a:off x="396082" y="405606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1115616" y="3501008"/>
            <a:ext cx="7632847" cy="28803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7174" name="TextovéPole 9"/>
          <p:cNvSpPr txBox="1">
            <a:spLocks noChangeArrowheads="1"/>
          </p:cNvSpPr>
          <p:nvPr/>
        </p:nvSpPr>
        <p:spPr bwMode="auto">
          <a:xfrm>
            <a:off x="802814" y="4541058"/>
            <a:ext cx="744159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Čitatele umocníme jako dvojčlen, ve jmenovateli odečteme</a:t>
            </a:r>
            <a:endParaRPr lang="cs-CZ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7235788" y="1844824"/>
            <a:ext cx="1512676" cy="16561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2" name="Obdélník 11"/>
          <p:cNvSpPr/>
          <p:nvPr/>
        </p:nvSpPr>
        <p:spPr>
          <a:xfrm>
            <a:off x="3491880" y="1691817"/>
            <a:ext cx="4256855" cy="17281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5595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0457193"/>
              </p:ext>
            </p:extLst>
          </p:nvPr>
        </p:nvGraphicFramePr>
        <p:xfrm>
          <a:off x="967605" y="782712"/>
          <a:ext cx="8716963" cy="6462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284" name="Documento" r:id="rId4" imgW="8716243" imgH="6463059" progId="Word.Document.12">
                  <p:embed/>
                </p:oleObj>
              </mc:Choice>
              <mc:Fallback>
                <p:oleObj name="Documento" r:id="rId4" imgW="8716243" imgH="6463059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67605" y="782712"/>
                        <a:ext cx="8716963" cy="64627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459788" y="620713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7" name="Šipka doprava 6">
            <a:hlinkClick r:id="rId6" action="ppaction://hlinksldjump"/>
          </p:cNvPr>
          <p:cNvSpPr/>
          <p:nvPr/>
        </p:nvSpPr>
        <p:spPr>
          <a:xfrm rot="16200000">
            <a:off x="396082" y="405606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967605" y="3501008"/>
            <a:ext cx="7632847" cy="28803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7174" name="TextovéPole 9"/>
          <p:cNvSpPr txBox="1">
            <a:spLocks noChangeArrowheads="1"/>
          </p:cNvSpPr>
          <p:nvPr/>
        </p:nvSpPr>
        <p:spPr bwMode="auto">
          <a:xfrm>
            <a:off x="1275758" y="5373216"/>
            <a:ext cx="640809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Další úpravou může být vytknutí čísla -2 v čitateli</a:t>
            </a:r>
            <a:endParaRPr lang="cs-CZ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7235788" y="1844824"/>
            <a:ext cx="1512676" cy="16561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2" name="Obdélník 11"/>
          <p:cNvSpPr/>
          <p:nvPr/>
        </p:nvSpPr>
        <p:spPr>
          <a:xfrm>
            <a:off x="7667893" y="2204864"/>
            <a:ext cx="324233" cy="17281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1802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7993377"/>
              </p:ext>
            </p:extLst>
          </p:nvPr>
        </p:nvGraphicFramePr>
        <p:xfrm>
          <a:off x="967605" y="1048415"/>
          <a:ext cx="8716963" cy="6462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09" name="Documento" r:id="rId4" imgW="8716243" imgH="6463059" progId="Word.Document.12">
                  <p:embed/>
                </p:oleObj>
              </mc:Choice>
              <mc:Fallback>
                <p:oleObj name="Documento" r:id="rId4" imgW="8716243" imgH="6463059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67605" y="1048415"/>
                        <a:ext cx="8716963" cy="64627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459788" y="620713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7" name="Šipka doprava 6">
            <a:hlinkClick r:id="rId6" action="ppaction://hlinksldjump"/>
          </p:cNvPr>
          <p:cNvSpPr/>
          <p:nvPr/>
        </p:nvSpPr>
        <p:spPr>
          <a:xfrm rot="16200000">
            <a:off x="396082" y="405606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967605" y="5229200"/>
            <a:ext cx="7632847" cy="11521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7174" name="TextovéPole 9"/>
          <p:cNvSpPr txBox="1">
            <a:spLocks noChangeArrowheads="1"/>
          </p:cNvSpPr>
          <p:nvPr/>
        </p:nvSpPr>
        <p:spPr bwMode="auto">
          <a:xfrm>
            <a:off x="1275758" y="5373216"/>
            <a:ext cx="640809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 využití krácení získáváme hledanou hodnotu výrazu </a:t>
            </a:r>
            <a:endParaRPr lang="cs-CZ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7235788" y="1844824"/>
            <a:ext cx="1512676" cy="16561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2" name="Obdélník 11"/>
          <p:cNvSpPr/>
          <p:nvPr/>
        </p:nvSpPr>
        <p:spPr>
          <a:xfrm>
            <a:off x="7667893" y="2204864"/>
            <a:ext cx="324233" cy="17281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2895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6563038"/>
              </p:ext>
            </p:extLst>
          </p:nvPr>
        </p:nvGraphicFramePr>
        <p:xfrm>
          <a:off x="1006847" y="761057"/>
          <a:ext cx="8821737" cy="6556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7" name="Documento" r:id="rId4" imgW="8820967" imgH="6557129" progId="Word.Document.12">
                  <p:embed/>
                </p:oleObj>
              </mc:Choice>
              <mc:Fallback>
                <p:oleObj name="Documento" r:id="rId4" imgW="8820967" imgH="6557129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006847" y="761057"/>
                        <a:ext cx="8821737" cy="6556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459788" y="620713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7" name="Šipka doprava 6">
            <a:hlinkClick r:id="rId6" action="ppaction://hlinksldjump"/>
          </p:cNvPr>
          <p:cNvSpPr/>
          <p:nvPr/>
        </p:nvSpPr>
        <p:spPr>
          <a:xfrm rot="16200000">
            <a:off x="396082" y="405606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611560" y="2132856"/>
            <a:ext cx="7632848" cy="34563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2294" name="TextovéPole 9"/>
          <p:cNvSpPr txBox="1">
            <a:spLocks noChangeArrowheads="1"/>
          </p:cNvSpPr>
          <p:nvPr/>
        </p:nvSpPr>
        <p:spPr bwMode="auto">
          <a:xfrm>
            <a:off x="216024" y="3501008"/>
            <a:ext cx="842392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Výraz je součtem dvou zlomků, oba zlomky musí mít </a:t>
            </a:r>
            <a:r>
              <a:rPr lang="cs-CZ" sz="2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nenulového</a:t>
            </a:r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jmenovatele.</a:t>
            </a:r>
          </a:p>
          <a:p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Každého jmenovatele rozebereme :</a:t>
            </a:r>
            <a:endParaRPr lang="cs-CZ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7380312" y="1916832"/>
            <a:ext cx="1259632" cy="7200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8849271"/>
              </p:ext>
            </p:extLst>
          </p:nvPr>
        </p:nvGraphicFramePr>
        <p:xfrm>
          <a:off x="1006847" y="761057"/>
          <a:ext cx="8821737" cy="6556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332" name="Documento" r:id="rId4" imgW="8820967" imgH="6557129" progId="Word.Document.12">
                  <p:embed/>
                </p:oleObj>
              </mc:Choice>
              <mc:Fallback>
                <p:oleObj name="Documento" r:id="rId4" imgW="8820967" imgH="6557129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006847" y="761057"/>
                        <a:ext cx="8821737" cy="6556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459788" y="620713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7" name="Šipka doprava 6">
            <a:hlinkClick r:id="rId6" action="ppaction://hlinksldjump"/>
          </p:cNvPr>
          <p:cNvSpPr/>
          <p:nvPr/>
        </p:nvSpPr>
        <p:spPr>
          <a:xfrm rot="16200000">
            <a:off x="396082" y="405606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611560" y="3429000"/>
            <a:ext cx="8028384" cy="21602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2294" name="TextovéPole 9"/>
          <p:cNvSpPr txBox="1">
            <a:spLocks noChangeArrowheads="1"/>
          </p:cNvSpPr>
          <p:nvPr/>
        </p:nvSpPr>
        <p:spPr bwMode="auto">
          <a:xfrm>
            <a:off x="413792" y="4875356"/>
            <a:ext cx="842392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Jmenovatele prvého zlomku lze s využitím algebraického vzorce rozložit na součin, nule se nesmí rovnat žádná z obou závorek</a:t>
            </a:r>
            <a:endParaRPr lang="cs-CZ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7380312" y="1916832"/>
            <a:ext cx="1259632" cy="7200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3727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8849271"/>
              </p:ext>
            </p:extLst>
          </p:nvPr>
        </p:nvGraphicFramePr>
        <p:xfrm>
          <a:off x="1006847" y="761057"/>
          <a:ext cx="8821737" cy="6556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357" name="Documento" r:id="rId4" imgW="8820967" imgH="6557129" progId="Word.Document.12">
                  <p:embed/>
                </p:oleObj>
              </mc:Choice>
              <mc:Fallback>
                <p:oleObj name="Documento" r:id="rId4" imgW="8820967" imgH="6557129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006847" y="761057"/>
                        <a:ext cx="8821737" cy="6556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459788" y="620713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7" name="Šipka doprava 6">
            <a:hlinkClick r:id="rId6" action="ppaction://hlinksldjump"/>
          </p:cNvPr>
          <p:cNvSpPr/>
          <p:nvPr/>
        </p:nvSpPr>
        <p:spPr>
          <a:xfrm rot="16200000">
            <a:off x="396082" y="405606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468313" y="4293096"/>
            <a:ext cx="8028384" cy="16623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2294" name="TextovéPole 9"/>
          <p:cNvSpPr txBox="1">
            <a:spLocks noChangeArrowheads="1"/>
          </p:cNvSpPr>
          <p:nvPr/>
        </p:nvSpPr>
        <p:spPr bwMode="auto">
          <a:xfrm>
            <a:off x="107504" y="4963205"/>
            <a:ext cx="876478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Proměnná nesmí nabývat těchto hodnot, ve druhém zlomku je situace jednodušší</a:t>
            </a:r>
            <a:endParaRPr lang="cs-CZ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7380312" y="1916832"/>
            <a:ext cx="1259632" cy="7200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0933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8849271"/>
              </p:ext>
            </p:extLst>
          </p:nvPr>
        </p:nvGraphicFramePr>
        <p:xfrm>
          <a:off x="1006847" y="761057"/>
          <a:ext cx="8821737" cy="6556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380" name="Documento" r:id="rId4" imgW="8820967" imgH="6557129" progId="Word.Document.12">
                  <p:embed/>
                </p:oleObj>
              </mc:Choice>
              <mc:Fallback>
                <p:oleObj name="Documento" r:id="rId4" imgW="8820967" imgH="6557129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006847" y="761057"/>
                        <a:ext cx="8821737" cy="6556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459788" y="620713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7" name="Šipka doprava 6">
            <a:hlinkClick r:id="rId6" action="ppaction://hlinksldjump"/>
          </p:cNvPr>
          <p:cNvSpPr/>
          <p:nvPr/>
        </p:nvSpPr>
        <p:spPr>
          <a:xfrm rot="16200000">
            <a:off x="396082" y="405606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468313" y="5229200"/>
            <a:ext cx="8028384" cy="7262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2294" name="TextovéPole 9"/>
          <p:cNvSpPr txBox="1">
            <a:spLocks noChangeArrowheads="1"/>
          </p:cNvSpPr>
          <p:nvPr/>
        </p:nvSpPr>
        <p:spPr bwMode="auto">
          <a:xfrm>
            <a:off x="361705" y="5695709"/>
            <a:ext cx="876478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Celkově jsou výsledkem našeho hledání tři hodnoty</a:t>
            </a:r>
            <a:endParaRPr lang="cs-CZ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7380312" y="1916832"/>
            <a:ext cx="1259632" cy="7200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263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8357310"/>
              </p:ext>
            </p:extLst>
          </p:nvPr>
        </p:nvGraphicFramePr>
        <p:xfrm>
          <a:off x="866576" y="1052736"/>
          <a:ext cx="8890000" cy="659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3" name="Documento" r:id="rId4" imgW="8890356" imgH="6592021" progId="Word.Document.12">
                  <p:embed/>
                </p:oleObj>
              </mc:Choice>
              <mc:Fallback>
                <p:oleObj name="Documento" r:id="rId4" imgW="8890356" imgH="6592021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66576" y="1052736"/>
                        <a:ext cx="8890000" cy="6591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459788" y="620713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7" name="Šipka doprava 6">
            <a:hlinkClick r:id="rId6" action="ppaction://hlinksldjump"/>
          </p:cNvPr>
          <p:cNvSpPr/>
          <p:nvPr/>
        </p:nvSpPr>
        <p:spPr>
          <a:xfrm rot="16200000">
            <a:off x="396082" y="405606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736240" y="2276872"/>
            <a:ext cx="7940216" cy="34563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6390" name="TextovéPole 9"/>
          <p:cNvSpPr txBox="1">
            <a:spLocks noChangeArrowheads="1"/>
          </p:cNvSpPr>
          <p:nvPr/>
        </p:nvSpPr>
        <p:spPr bwMode="auto">
          <a:xfrm>
            <a:off x="645267" y="3378856"/>
            <a:ext cx="64803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Do výrazu dosadíme a vyčíslíme jeho hodnotu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7011888" y="2132856"/>
            <a:ext cx="1448544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9484381"/>
              </p:ext>
            </p:extLst>
          </p:nvPr>
        </p:nvGraphicFramePr>
        <p:xfrm>
          <a:off x="866576" y="1052736"/>
          <a:ext cx="8890000" cy="659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04" name="Documento" r:id="rId4" imgW="8890356" imgH="6592021" progId="Word.Document.12">
                  <p:embed/>
                </p:oleObj>
              </mc:Choice>
              <mc:Fallback>
                <p:oleObj name="Documento" r:id="rId4" imgW="8890356" imgH="6592021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66576" y="1052736"/>
                        <a:ext cx="8890000" cy="6591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459788" y="620713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7" name="Šipka doprava 6">
            <a:hlinkClick r:id="rId6" action="ppaction://hlinksldjump"/>
          </p:cNvPr>
          <p:cNvSpPr/>
          <p:nvPr/>
        </p:nvSpPr>
        <p:spPr>
          <a:xfrm rot="16200000">
            <a:off x="396082" y="405606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468312" y="3933056"/>
            <a:ext cx="8675687" cy="24986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6390" name="TextovéPole 9"/>
          <p:cNvSpPr txBox="1">
            <a:spLocks noChangeArrowheads="1"/>
          </p:cNvSpPr>
          <p:nvPr/>
        </p:nvSpPr>
        <p:spPr bwMode="auto">
          <a:xfrm>
            <a:off x="755576" y="4719454"/>
            <a:ext cx="64803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                  </a:t>
            </a:r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Začneme výpočty v závorkách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7011888" y="2132856"/>
            <a:ext cx="1448544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5609952" y="2036519"/>
            <a:ext cx="3534047" cy="24986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3523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9484381"/>
              </p:ext>
            </p:extLst>
          </p:nvPr>
        </p:nvGraphicFramePr>
        <p:xfrm>
          <a:off x="866576" y="1052736"/>
          <a:ext cx="8890000" cy="659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28" name="Documento" r:id="rId4" imgW="8890356" imgH="6592021" progId="Word.Document.12">
                  <p:embed/>
                </p:oleObj>
              </mc:Choice>
              <mc:Fallback>
                <p:oleObj name="Documento" r:id="rId4" imgW="8890356" imgH="6592021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66576" y="1052736"/>
                        <a:ext cx="8890000" cy="6591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459788" y="620713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7" name="Šipka doprava 6">
            <a:hlinkClick r:id="rId6" action="ppaction://hlinksldjump"/>
          </p:cNvPr>
          <p:cNvSpPr/>
          <p:nvPr/>
        </p:nvSpPr>
        <p:spPr>
          <a:xfrm rot="16200000">
            <a:off x="396082" y="405606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468312" y="4293096"/>
            <a:ext cx="8675687" cy="21385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6390" name="TextovéPole 9"/>
          <p:cNvSpPr txBox="1">
            <a:spLocks noChangeArrowheads="1"/>
          </p:cNvSpPr>
          <p:nvPr/>
        </p:nvSpPr>
        <p:spPr bwMode="auto">
          <a:xfrm>
            <a:off x="755576" y="4719454"/>
            <a:ext cx="64803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                  </a:t>
            </a:r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Upravíme zlomek a připravíme na odečtení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7011888" y="2132856"/>
            <a:ext cx="1448544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028521" y="4719454"/>
            <a:ext cx="1575927" cy="13521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7917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obrázek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150" y="231775"/>
            <a:ext cx="5256213" cy="132556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30723" name="Obdélník 5"/>
          <p:cNvSpPr>
            <a:spLocks noChangeArrowheads="1"/>
          </p:cNvSpPr>
          <p:nvPr/>
        </p:nvSpPr>
        <p:spPr bwMode="auto">
          <a:xfrm>
            <a:off x="395288" y="1916113"/>
            <a:ext cx="8424862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dirty="0">
                <a:latin typeface="Calibri" pitchFamily="34" charset="0"/>
              </a:rPr>
              <a:t>ŠKOLA:			Městská střední odborná škola, Klobouky u Brna,    </a:t>
            </a:r>
          </a:p>
          <a:p>
            <a:r>
              <a:rPr lang="cs-CZ" dirty="0">
                <a:latin typeface="Calibri" pitchFamily="34" charset="0"/>
              </a:rPr>
              <a:t>			nám. Míru 6, příspěvková organizace</a:t>
            </a:r>
          </a:p>
          <a:p>
            <a:r>
              <a:rPr lang="cs-CZ" dirty="0">
                <a:latin typeface="Calibri" pitchFamily="34" charset="0"/>
              </a:rPr>
              <a:t>ČÍSLO PROJEKTU:		CZ.1.07/1.5.00/34.1020</a:t>
            </a:r>
          </a:p>
          <a:p>
            <a:r>
              <a:rPr lang="cs-CZ" dirty="0">
                <a:latin typeface="Calibri" pitchFamily="34" charset="0"/>
              </a:rPr>
              <a:t>NÁZEV PROJEKTU:		Šablony – </a:t>
            </a:r>
            <a:r>
              <a:rPr lang="cs-CZ" dirty="0" err="1">
                <a:latin typeface="Calibri" pitchFamily="34" charset="0"/>
              </a:rPr>
              <a:t>MěSOŠ</a:t>
            </a:r>
            <a:r>
              <a:rPr lang="cs-CZ" dirty="0">
                <a:latin typeface="Calibri" pitchFamily="34" charset="0"/>
              </a:rPr>
              <a:t> Klobouky</a:t>
            </a:r>
          </a:p>
          <a:p>
            <a:r>
              <a:rPr lang="cs-CZ" dirty="0">
                <a:latin typeface="Calibri" pitchFamily="34" charset="0"/>
              </a:rPr>
              <a:t>ČÍSLO ŠABLONY:		III/2 Inovace a zkvalitnění výuky prostřednictvím ICT</a:t>
            </a:r>
          </a:p>
          <a:p>
            <a:r>
              <a:rPr lang="cs-CZ" dirty="0">
                <a:latin typeface="Calibri" pitchFamily="34" charset="0"/>
              </a:rPr>
              <a:t>AUTOR:			Petr Kučera	</a:t>
            </a:r>
          </a:p>
          <a:p>
            <a:r>
              <a:rPr lang="cs-CZ" dirty="0">
                <a:latin typeface="Calibri" pitchFamily="34" charset="0"/>
              </a:rPr>
              <a:t>TEMATICKÁ OBLAST: 	</a:t>
            </a:r>
            <a:r>
              <a:rPr lang="cs-CZ" dirty="0" smtClean="0">
                <a:latin typeface="Calibri" pitchFamily="34" charset="0"/>
              </a:rPr>
              <a:t> SMA_ALGEBRAICKÉ VÝRAZY </a:t>
            </a:r>
            <a:r>
              <a:rPr lang="cs-CZ" dirty="0">
                <a:latin typeface="Calibri" pitchFamily="34" charset="0"/>
              </a:rPr>
              <a:t>	</a:t>
            </a:r>
          </a:p>
          <a:p>
            <a:r>
              <a:rPr lang="cs-CZ" dirty="0">
                <a:latin typeface="Calibri" pitchFamily="34" charset="0"/>
              </a:rPr>
              <a:t>NÁZEV </a:t>
            </a:r>
            <a:r>
              <a:rPr lang="cs-CZ" dirty="0" err="1">
                <a:latin typeface="Calibri" pitchFamily="34" charset="0"/>
              </a:rPr>
              <a:t>DUMu</a:t>
            </a:r>
            <a:r>
              <a:rPr lang="cs-CZ" dirty="0">
                <a:latin typeface="Calibri" pitchFamily="34" charset="0"/>
              </a:rPr>
              <a:t>:		</a:t>
            </a:r>
            <a:r>
              <a:rPr lang="cs-CZ" dirty="0" smtClean="0">
                <a:latin typeface="Calibri" pitchFamily="34" charset="0"/>
              </a:rPr>
              <a:t>Hodnota výrazu</a:t>
            </a:r>
            <a:endParaRPr lang="cs-CZ" dirty="0">
              <a:latin typeface="Calibri" pitchFamily="34" charset="0"/>
            </a:endParaRPr>
          </a:p>
          <a:p>
            <a:r>
              <a:rPr lang="cs-CZ" dirty="0">
                <a:latin typeface="Calibri" pitchFamily="34" charset="0"/>
              </a:rPr>
              <a:t>POŘADOVÉ ČÍSLO </a:t>
            </a:r>
            <a:r>
              <a:rPr lang="cs-CZ" dirty="0" err="1">
                <a:latin typeface="Calibri" pitchFamily="34" charset="0"/>
              </a:rPr>
              <a:t>DUMu</a:t>
            </a:r>
            <a:r>
              <a:rPr lang="cs-CZ" dirty="0">
                <a:latin typeface="Calibri" pitchFamily="34" charset="0"/>
              </a:rPr>
              <a:t>:	</a:t>
            </a:r>
            <a:r>
              <a:rPr lang="cs-CZ" dirty="0" smtClean="0">
                <a:latin typeface="Calibri" pitchFamily="34" charset="0"/>
              </a:rPr>
              <a:t>01</a:t>
            </a:r>
            <a:endParaRPr lang="cs-CZ" dirty="0">
              <a:latin typeface="Calibri" pitchFamily="34" charset="0"/>
            </a:endParaRPr>
          </a:p>
          <a:p>
            <a:r>
              <a:rPr lang="cs-CZ" dirty="0">
                <a:latin typeface="Calibri" pitchFamily="34" charset="0"/>
              </a:rPr>
              <a:t>KÓD </a:t>
            </a:r>
            <a:r>
              <a:rPr lang="cs-CZ" dirty="0" err="1">
                <a:latin typeface="Calibri" pitchFamily="34" charset="0"/>
              </a:rPr>
              <a:t>DUMu</a:t>
            </a:r>
            <a:r>
              <a:rPr lang="cs-CZ" dirty="0">
                <a:latin typeface="Calibri" pitchFamily="34" charset="0"/>
              </a:rPr>
              <a:t>:		</a:t>
            </a:r>
            <a:r>
              <a:rPr lang="cs-CZ" dirty="0" smtClean="0">
                <a:latin typeface="Calibri" pitchFamily="34" charset="0"/>
              </a:rPr>
              <a:t>VY_32_INOVACE_1_2_01_KUP</a:t>
            </a:r>
            <a:endParaRPr lang="cs-CZ" dirty="0">
              <a:latin typeface="Calibri" pitchFamily="34" charset="0"/>
            </a:endParaRPr>
          </a:p>
          <a:p>
            <a:r>
              <a:rPr lang="cs-CZ" dirty="0">
                <a:latin typeface="Calibri" pitchFamily="34" charset="0"/>
              </a:rPr>
              <a:t>DATUM TVORBY:		</a:t>
            </a:r>
            <a:r>
              <a:rPr lang="cs-CZ" dirty="0" smtClean="0">
                <a:latin typeface="Calibri" pitchFamily="34" charset="0"/>
              </a:rPr>
              <a:t>22.8. </a:t>
            </a:r>
            <a:r>
              <a:rPr lang="cs-CZ" dirty="0">
                <a:latin typeface="Calibri" pitchFamily="34" charset="0"/>
              </a:rPr>
              <a:t>2013</a:t>
            </a:r>
          </a:p>
          <a:p>
            <a:r>
              <a:rPr lang="cs-CZ" dirty="0">
                <a:latin typeface="Calibri" pitchFamily="34" charset="0"/>
              </a:rPr>
              <a:t>ANOTACE (ROČNÍK):	</a:t>
            </a:r>
            <a:r>
              <a:rPr lang="cs-CZ" dirty="0">
                <a:latin typeface="Calibri" pitchFamily="34" charset="0"/>
              </a:rPr>
              <a:t>Prezentace je určena pro použití v předmětu seminář</a:t>
            </a:r>
          </a:p>
          <a:p>
            <a:r>
              <a:rPr lang="cs-CZ" dirty="0">
                <a:latin typeface="Calibri" pitchFamily="34" charset="0"/>
              </a:rPr>
              <a:t>			z matematiky, který je vyučován ve 3. a 4. ročníku.</a:t>
            </a:r>
          </a:p>
          <a:p>
            <a:r>
              <a:rPr lang="cs-CZ" dirty="0">
                <a:latin typeface="Calibri" pitchFamily="34" charset="0"/>
              </a:rPr>
              <a:t>			Je vytvořena k využití ve vyučovací hodině za pomoci</a:t>
            </a:r>
          </a:p>
          <a:p>
            <a:r>
              <a:rPr lang="cs-CZ" dirty="0">
                <a:latin typeface="Calibri" pitchFamily="34" charset="0"/>
              </a:rPr>
              <a:t>			interaktivní tabule. Materiál je možno také použít</a:t>
            </a:r>
          </a:p>
          <a:p>
            <a:r>
              <a:rPr lang="cs-CZ" dirty="0">
                <a:latin typeface="Calibri" pitchFamily="34" charset="0"/>
              </a:rPr>
              <a:t>	 		v matematice nebo k samostudiu při přípravě k maturitě.</a:t>
            </a:r>
            <a:endParaRPr lang="cs-CZ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9484381"/>
              </p:ext>
            </p:extLst>
          </p:nvPr>
        </p:nvGraphicFramePr>
        <p:xfrm>
          <a:off x="866576" y="1052736"/>
          <a:ext cx="8890000" cy="659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52" name="Documento" r:id="rId4" imgW="8890356" imgH="6592021" progId="Word.Document.12">
                  <p:embed/>
                </p:oleObj>
              </mc:Choice>
              <mc:Fallback>
                <p:oleObj name="Documento" r:id="rId4" imgW="8890356" imgH="6592021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66576" y="1052736"/>
                        <a:ext cx="8890000" cy="6591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459788" y="620713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7" name="Šipka doprava 6">
            <a:hlinkClick r:id="rId6" action="ppaction://hlinksldjump"/>
          </p:cNvPr>
          <p:cNvSpPr/>
          <p:nvPr/>
        </p:nvSpPr>
        <p:spPr>
          <a:xfrm rot="16200000">
            <a:off x="396082" y="405606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3347864" y="4326255"/>
            <a:ext cx="8459663" cy="21385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6390" name="TextovéPole 9"/>
          <p:cNvSpPr txBox="1">
            <a:spLocks noChangeArrowheads="1"/>
          </p:cNvSpPr>
          <p:nvPr/>
        </p:nvSpPr>
        <p:spPr bwMode="auto">
          <a:xfrm>
            <a:off x="1336136" y="6048367"/>
            <a:ext cx="64803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                  </a:t>
            </a:r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Odečteme jako dva zlomky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7011888" y="2132856"/>
            <a:ext cx="1448544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028521" y="4719454"/>
            <a:ext cx="1575927" cy="13521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8538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9484381"/>
              </p:ext>
            </p:extLst>
          </p:nvPr>
        </p:nvGraphicFramePr>
        <p:xfrm>
          <a:off x="866576" y="1052736"/>
          <a:ext cx="8890000" cy="659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77" name="Documento" r:id="rId4" imgW="8890356" imgH="6592021" progId="Word.Document.12">
                  <p:embed/>
                </p:oleObj>
              </mc:Choice>
              <mc:Fallback>
                <p:oleObj name="Documento" r:id="rId4" imgW="8890356" imgH="6592021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66576" y="1052736"/>
                        <a:ext cx="8890000" cy="6591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459788" y="620713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7" name="Šipka doprava 6">
            <a:hlinkClick r:id="rId6" action="ppaction://hlinksldjump"/>
          </p:cNvPr>
          <p:cNvSpPr/>
          <p:nvPr/>
        </p:nvSpPr>
        <p:spPr>
          <a:xfrm rot="16200000">
            <a:off x="396082" y="405606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7011889" y="4326255"/>
            <a:ext cx="3214248" cy="21385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6390" name="TextovéPole 9"/>
          <p:cNvSpPr txBox="1">
            <a:spLocks noChangeArrowheads="1"/>
          </p:cNvSpPr>
          <p:nvPr/>
        </p:nvSpPr>
        <p:spPr bwMode="auto">
          <a:xfrm>
            <a:off x="1336136" y="6048367"/>
            <a:ext cx="64803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                  </a:t>
            </a:r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Výsledkem je hodnota výrazu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7011888" y="2132856"/>
            <a:ext cx="1448544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028521" y="4719454"/>
            <a:ext cx="1575927" cy="13521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6886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ovéPole 1"/>
          <p:cNvSpPr txBox="1">
            <a:spLocks noChangeArrowheads="1"/>
          </p:cNvSpPr>
          <p:nvPr/>
        </p:nvSpPr>
        <p:spPr bwMode="auto">
          <a:xfrm>
            <a:off x="1476375" y="1557338"/>
            <a:ext cx="6767513" cy="286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>
                <a:solidFill>
                  <a:schemeClr val="bg1"/>
                </a:solidFill>
                <a:latin typeface="Calibri" pitchFamily="34" charset="0"/>
              </a:rPr>
              <a:t>Zdroje:</a:t>
            </a:r>
          </a:p>
          <a:p>
            <a:endParaRPr lang="cs-CZ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cs-CZ">
                <a:solidFill>
                  <a:schemeClr val="bg1"/>
                </a:solidFill>
                <a:latin typeface="Calibri" pitchFamily="34" charset="0"/>
              </a:rPr>
              <a:t>www.novamaturita.cz  - Cermat - příklady použité v zadáních maturity</a:t>
            </a:r>
          </a:p>
          <a:p>
            <a:endParaRPr lang="cs-CZ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cs-CZ">
                <a:solidFill>
                  <a:schemeClr val="bg1"/>
                </a:solidFill>
                <a:latin typeface="Calibri" pitchFamily="34" charset="0"/>
              </a:rPr>
              <a:t>Gaudetop – kolektiv autorů – Tvoje státní maturita 2013  - Matematika</a:t>
            </a:r>
          </a:p>
          <a:p>
            <a:endParaRPr lang="cs-CZ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cs-CZ">
                <a:solidFill>
                  <a:schemeClr val="bg1"/>
                </a:solidFill>
                <a:latin typeface="Calibri" pitchFamily="34" charset="0"/>
              </a:rPr>
              <a:t>Prometheus – Kubát, Hrubý, Pilgr – Matematika – Maturitní minimum</a:t>
            </a:r>
          </a:p>
          <a:p>
            <a:endParaRPr lang="cs-CZ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cs-CZ">
                <a:solidFill>
                  <a:schemeClr val="bg1"/>
                </a:solidFill>
                <a:latin typeface="Calibri" pitchFamily="34" charset="0"/>
              </a:rPr>
              <a:t>Příklady z archivu autora</a:t>
            </a:r>
          </a:p>
          <a:p>
            <a:endParaRPr lang="cs-CZ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/>
          <p:cNvGraphicFramePr>
            <a:graphicFrameLocks noChangeAspect="1"/>
          </p:cNvGraphicFramePr>
          <p:nvPr/>
        </p:nvGraphicFramePr>
        <p:xfrm>
          <a:off x="292100" y="327025"/>
          <a:ext cx="8891588" cy="6459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67" name="Dokument" r:id="rId4" imgW="8891355" imgH="6459358" progId="Word.Document.12">
                  <p:embed/>
                </p:oleObj>
              </mc:Choice>
              <mc:Fallback>
                <p:oleObj name="Dokument" r:id="rId4" imgW="8891355" imgH="6459358" progId="Word.Document.12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100" y="327025"/>
                        <a:ext cx="8891588" cy="6459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Šipka doprava 2">
            <a:hlinkClick r:id="rId6" action="ppaction://hlinksldjump"/>
          </p:cNvPr>
          <p:cNvSpPr/>
          <p:nvPr/>
        </p:nvSpPr>
        <p:spPr>
          <a:xfrm rot="16200000">
            <a:off x="8316193" y="908174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3617323"/>
              </p:ext>
            </p:extLst>
          </p:nvPr>
        </p:nvGraphicFramePr>
        <p:xfrm>
          <a:off x="52388" y="257572"/>
          <a:ext cx="8969375" cy="6627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89" name="Documento" r:id="rId4" imgW="8968877" imgH="6628132" progId="Word.Document.12">
                  <p:embed/>
                </p:oleObj>
              </mc:Choice>
              <mc:Fallback>
                <p:oleObj name="Documento" r:id="rId4" imgW="8968877" imgH="6628132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2388" y="257572"/>
                        <a:ext cx="8969375" cy="66278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Šipka doprava 3">
            <a:hlinkClick r:id="rId6" action="ppaction://hlinksldjump"/>
          </p:cNvPr>
          <p:cNvSpPr/>
          <p:nvPr/>
        </p:nvSpPr>
        <p:spPr>
          <a:xfrm rot="16200000">
            <a:off x="251297" y="909761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1584424"/>
              </p:ext>
            </p:extLst>
          </p:nvPr>
        </p:nvGraphicFramePr>
        <p:xfrm>
          <a:off x="695573" y="185564"/>
          <a:ext cx="8916987" cy="6627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13" name="Documento" r:id="rId4" imgW="8916335" imgH="6628132" progId="Word.Document.12">
                  <p:embed/>
                </p:oleObj>
              </mc:Choice>
              <mc:Fallback>
                <p:oleObj name="Documento" r:id="rId4" imgW="8916335" imgH="6628132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95573" y="185564"/>
                        <a:ext cx="8916987" cy="66278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Šipka doprava 3">
            <a:hlinkClick r:id="rId6" action="ppaction://hlinksldjump"/>
          </p:cNvPr>
          <p:cNvSpPr/>
          <p:nvPr/>
        </p:nvSpPr>
        <p:spPr>
          <a:xfrm rot="16200000">
            <a:off x="251297" y="981769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2708494"/>
              </p:ext>
            </p:extLst>
          </p:nvPr>
        </p:nvGraphicFramePr>
        <p:xfrm>
          <a:off x="516061" y="377775"/>
          <a:ext cx="8880475" cy="6651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40" name="Documento" r:id="rId4" imgW="8880707" imgH="6651199" progId="Word.Document.12">
                  <p:embed/>
                </p:oleObj>
              </mc:Choice>
              <mc:Fallback>
                <p:oleObj name="Documento" r:id="rId4" imgW="8880707" imgH="6651199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16061" y="377775"/>
                        <a:ext cx="8880475" cy="6651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Šipka doprava 2">
            <a:hlinkClick r:id="rId6" action="ppaction://hlinksldjump"/>
          </p:cNvPr>
          <p:cNvSpPr/>
          <p:nvPr/>
        </p:nvSpPr>
        <p:spPr>
          <a:xfrm rot="16200000">
            <a:off x="251297" y="980952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301420"/>
              </p:ext>
            </p:extLst>
          </p:nvPr>
        </p:nvGraphicFramePr>
        <p:xfrm>
          <a:off x="1525588" y="1395413"/>
          <a:ext cx="6091237" cy="4068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41" name="Documento" r:id="rId8" imgW="6092013" imgH="4068786" progId="Word.Document.12">
                  <p:embed/>
                </p:oleObj>
              </mc:Choice>
              <mc:Fallback>
                <p:oleObj name="Documento" r:id="rId8" imgW="6092013" imgH="4068786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525588" y="1395413"/>
                        <a:ext cx="6091237" cy="40687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8522443"/>
              </p:ext>
            </p:extLst>
          </p:nvPr>
        </p:nvGraphicFramePr>
        <p:xfrm>
          <a:off x="629915" y="283542"/>
          <a:ext cx="8910637" cy="667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60" name="Documento" r:id="rId4" imgW="8910577" imgH="6674626" progId="Word.Document.12">
                  <p:embed/>
                </p:oleObj>
              </mc:Choice>
              <mc:Fallback>
                <p:oleObj name="Documento" r:id="rId4" imgW="8910577" imgH="6674626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29915" y="283542"/>
                        <a:ext cx="8910637" cy="6673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Šipka doprava 2">
            <a:hlinkClick r:id="rId6" action="ppaction://hlinksldjump"/>
          </p:cNvPr>
          <p:cNvSpPr/>
          <p:nvPr/>
        </p:nvSpPr>
        <p:spPr>
          <a:xfrm rot="16200000">
            <a:off x="324569" y="980952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7822497"/>
              </p:ext>
            </p:extLst>
          </p:nvPr>
        </p:nvGraphicFramePr>
        <p:xfrm>
          <a:off x="395536" y="548680"/>
          <a:ext cx="8767763" cy="6497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Documento" r:id="rId4" imgW="8767705" imgH="6505228" progId="Word.Document.12">
                  <p:embed/>
                </p:oleObj>
              </mc:Choice>
              <mc:Fallback>
                <p:oleObj name="Documento" r:id="rId4" imgW="8767705" imgH="6505228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95536" y="548680"/>
                        <a:ext cx="8767763" cy="64976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Šipka doprava 2">
            <a:hlinkClick r:id="rId6" action="ppaction://hlinksldjump"/>
          </p:cNvPr>
          <p:cNvSpPr/>
          <p:nvPr/>
        </p:nvSpPr>
        <p:spPr>
          <a:xfrm rot="5400000">
            <a:off x="323056" y="6164758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4" name="Šipka doprava 3">
            <a:hlinkClick r:id="rId7" action="ppaction://hlinksldjump"/>
          </p:cNvPr>
          <p:cNvSpPr/>
          <p:nvPr/>
        </p:nvSpPr>
        <p:spPr>
          <a:xfrm>
            <a:off x="8459788" y="188913"/>
            <a:ext cx="504825" cy="360362"/>
          </a:xfrm>
          <a:prstGeom prst="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1029" name="Obdélník 9"/>
          <p:cNvSpPr>
            <a:spLocks noChangeArrowheads="1"/>
          </p:cNvSpPr>
          <p:nvPr/>
        </p:nvSpPr>
        <p:spPr bwMode="auto">
          <a:xfrm>
            <a:off x="7380288" y="188913"/>
            <a:ext cx="12239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>
                <a:solidFill>
                  <a:srgbClr val="FF0000"/>
                </a:solidFill>
                <a:latin typeface="Calibri" pitchFamily="34" charset="0"/>
              </a:rPr>
              <a:t>POMOC</a:t>
            </a:r>
          </a:p>
        </p:txBody>
      </p:sp>
      <p:sp>
        <p:nvSpPr>
          <p:cNvPr id="11" name="Šipka doprava 10">
            <a:hlinkClick r:id="rId8" action="ppaction://hlinksldjump"/>
          </p:cNvPr>
          <p:cNvSpPr/>
          <p:nvPr/>
        </p:nvSpPr>
        <p:spPr>
          <a:xfrm>
            <a:off x="8459788" y="908050"/>
            <a:ext cx="504825" cy="3603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12" name="Šipka doprava 11">
            <a:hlinkClick r:id="rId9" action="ppaction://hlinksldjump"/>
          </p:cNvPr>
          <p:cNvSpPr/>
          <p:nvPr/>
        </p:nvSpPr>
        <p:spPr>
          <a:xfrm>
            <a:off x="8459788" y="2348557"/>
            <a:ext cx="504825" cy="3603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3" name="Šipka doprava 12">
            <a:hlinkClick r:id="rId10" action="ppaction://hlinksldjump"/>
          </p:cNvPr>
          <p:cNvSpPr/>
          <p:nvPr/>
        </p:nvSpPr>
        <p:spPr>
          <a:xfrm>
            <a:off x="8459788" y="3788717"/>
            <a:ext cx="504825" cy="3603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4" name="Šipka doprava 13">
            <a:hlinkClick r:id="rId11" action="ppaction://hlinksldjump"/>
          </p:cNvPr>
          <p:cNvSpPr/>
          <p:nvPr/>
        </p:nvSpPr>
        <p:spPr>
          <a:xfrm>
            <a:off x="8459788" y="5444901"/>
            <a:ext cx="504825" cy="3603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6" name="Šipka doprava 15">
            <a:hlinkClick r:id="rId12" action="ppaction://hlinksldjump"/>
          </p:cNvPr>
          <p:cNvSpPr/>
          <p:nvPr/>
        </p:nvSpPr>
        <p:spPr>
          <a:xfrm rot="10800000">
            <a:off x="323528" y="980405"/>
            <a:ext cx="504825" cy="360363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17" name="Šipka doprava 16">
            <a:hlinkClick r:id="rId13" action="ppaction://hlinksldjump"/>
          </p:cNvPr>
          <p:cNvSpPr/>
          <p:nvPr/>
        </p:nvSpPr>
        <p:spPr>
          <a:xfrm rot="10800000">
            <a:off x="323528" y="2420565"/>
            <a:ext cx="504825" cy="360363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18" name="Šipka doprava 17">
            <a:hlinkClick r:id="rId14" action="ppaction://hlinksldjump"/>
          </p:cNvPr>
          <p:cNvSpPr/>
          <p:nvPr/>
        </p:nvSpPr>
        <p:spPr>
          <a:xfrm rot="10800000">
            <a:off x="322759" y="3788717"/>
            <a:ext cx="504825" cy="360363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19" name="Šipka doprava 18">
            <a:hlinkClick r:id="rId15" action="ppaction://hlinksldjump"/>
          </p:cNvPr>
          <p:cNvSpPr/>
          <p:nvPr/>
        </p:nvSpPr>
        <p:spPr>
          <a:xfrm rot="10800000">
            <a:off x="322759" y="5516909"/>
            <a:ext cx="504825" cy="360363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3233539"/>
              </p:ext>
            </p:extLst>
          </p:nvPr>
        </p:nvGraphicFramePr>
        <p:xfrm>
          <a:off x="539552" y="1033413"/>
          <a:ext cx="8255000" cy="5995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Documento" r:id="rId4" imgW="8254879" imgH="5996315" progId="Word.Document.12">
                  <p:embed/>
                </p:oleObj>
              </mc:Choice>
              <mc:Fallback>
                <p:oleObj name="Documento" r:id="rId4" imgW="8254879" imgH="5996315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39552" y="1033413"/>
                        <a:ext cx="8255000" cy="59959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459788" y="620713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7" name="Šipka doprava 6">
            <a:hlinkClick r:id="rId6" action="ppaction://hlinksldjump"/>
          </p:cNvPr>
          <p:cNvSpPr/>
          <p:nvPr/>
        </p:nvSpPr>
        <p:spPr>
          <a:xfrm rot="16200000">
            <a:off x="396082" y="405606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251520" y="3796156"/>
            <a:ext cx="8543031" cy="25449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mtClean="0"/>
              <a:t> </a:t>
            </a:r>
            <a:endParaRPr lang="cs-CZ"/>
          </a:p>
        </p:txBody>
      </p:sp>
      <p:sp>
        <p:nvSpPr>
          <p:cNvPr id="2054" name="TextovéPole 9"/>
          <p:cNvSpPr txBox="1">
            <a:spLocks noChangeArrowheads="1"/>
          </p:cNvSpPr>
          <p:nvPr/>
        </p:nvSpPr>
        <p:spPr bwMode="auto">
          <a:xfrm>
            <a:off x="1066652" y="4668528"/>
            <a:ext cx="7200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Hodnotu výrazu zjistíme dosazením a následným výpočtem</a:t>
            </a:r>
            <a:endParaRPr lang="cs-CZ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Obdélník 24"/>
          <p:cNvSpPr/>
          <p:nvPr/>
        </p:nvSpPr>
        <p:spPr>
          <a:xfrm>
            <a:off x="5220072" y="1556792"/>
            <a:ext cx="1080120" cy="6396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3650555" y="1835394"/>
            <a:ext cx="4809233" cy="25449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mtClean="0"/>
              <a:t> 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3233539"/>
              </p:ext>
            </p:extLst>
          </p:nvPr>
        </p:nvGraphicFramePr>
        <p:xfrm>
          <a:off x="539552" y="1033413"/>
          <a:ext cx="8255000" cy="5995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88" name="Documento" r:id="rId4" imgW="8254879" imgH="5996315" progId="Word.Document.12">
                  <p:embed/>
                </p:oleObj>
              </mc:Choice>
              <mc:Fallback>
                <p:oleObj name="Documento" r:id="rId4" imgW="8254879" imgH="5996315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39552" y="1033413"/>
                        <a:ext cx="8255000" cy="59959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459788" y="620713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7" name="Šipka doprava 6">
            <a:hlinkClick r:id="rId6" action="ppaction://hlinksldjump"/>
          </p:cNvPr>
          <p:cNvSpPr/>
          <p:nvPr/>
        </p:nvSpPr>
        <p:spPr>
          <a:xfrm rot="16200000">
            <a:off x="396082" y="405606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251520" y="3796156"/>
            <a:ext cx="8543031" cy="25449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mtClean="0"/>
              <a:t> </a:t>
            </a:r>
            <a:endParaRPr lang="cs-CZ"/>
          </a:p>
        </p:txBody>
      </p:sp>
      <p:sp>
        <p:nvSpPr>
          <p:cNvPr id="2054" name="TextovéPole 9"/>
          <p:cNvSpPr txBox="1">
            <a:spLocks noChangeArrowheads="1"/>
          </p:cNvSpPr>
          <p:nvPr/>
        </p:nvSpPr>
        <p:spPr bwMode="auto">
          <a:xfrm>
            <a:off x="1066652" y="4668528"/>
            <a:ext cx="7200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Převedením na společného jmenovatele sčítáme a odčítáme zlomky</a:t>
            </a:r>
            <a:endParaRPr lang="cs-CZ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Obdélník 24"/>
          <p:cNvSpPr/>
          <p:nvPr/>
        </p:nvSpPr>
        <p:spPr>
          <a:xfrm>
            <a:off x="5220072" y="1556792"/>
            <a:ext cx="1080120" cy="6396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6156176" y="1835394"/>
            <a:ext cx="2303612" cy="25449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mtClean="0"/>
              <a:t>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2750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3233539"/>
              </p:ext>
            </p:extLst>
          </p:nvPr>
        </p:nvGraphicFramePr>
        <p:xfrm>
          <a:off x="539552" y="1033413"/>
          <a:ext cx="8255000" cy="5995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13" name="Documento" r:id="rId4" imgW="8254879" imgH="5996315" progId="Word.Document.12">
                  <p:embed/>
                </p:oleObj>
              </mc:Choice>
              <mc:Fallback>
                <p:oleObj name="Documento" r:id="rId4" imgW="8254879" imgH="5996315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39552" y="1033413"/>
                        <a:ext cx="8255000" cy="59959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459788" y="620713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7" name="Šipka doprava 6">
            <a:hlinkClick r:id="rId6" action="ppaction://hlinksldjump"/>
          </p:cNvPr>
          <p:cNvSpPr/>
          <p:nvPr/>
        </p:nvSpPr>
        <p:spPr>
          <a:xfrm rot="16200000">
            <a:off x="396082" y="405606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827090" y="3796156"/>
            <a:ext cx="7967462" cy="25449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mtClean="0"/>
              <a:t> </a:t>
            </a:r>
            <a:endParaRPr lang="cs-CZ"/>
          </a:p>
        </p:txBody>
      </p:sp>
      <p:sp>
        <p:nvSpPr>
          <p:cNvPr id="2054" name="TextovéPole 9"/>
          <p:cNvSpPr txBox="1">
            <a:spLocks noChangeArrowheads="1"/>
          </p:cNvSpPr>
          <p:nvPr/>
        </p:nvSpPr>
        <p:spPr bwMode="auto">
          <a:xfrm>
            <a:off x="1066652" y="4668528"/>
            <a:ext cx="7200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Dále zjednodušíme vzniklý složený zlomek</a:t>
            </a:r>
            <a:endParaRPr lang="cs-CZ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Obdélník 24"/>
          <p:cNvSpPr/>
          <p:nvPr/>
        </p:nvSpPr>
        <p:spPr>
          <a:xfrm>
            <a:off x="5220072" y="1556792"/>
            <a:ext cx="1080120" cy="6396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8519006" y="2210746"/>
            <a:ext cx="359396" cy="25449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mtClean="0"/>
              <a:t>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7113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3233539"/>
              </p:ext>
            </p:extLst>
          </p:nvPr>
        </p:nvGraphicFramePr>
        <p:xfrm>
          <a:off x="539552" y="1033413"/>
          <a:ext cx="8255000" cy="5995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36" name="Documento" r:id="rId4" imgW="8254879" imgH="5996315" progId="Word.Document.12">
                  <p:embed/>
                </p:oleObj>
              </mc:Choice>
              <mc:Fallback>
                <p:oleObj name="Documento" r:id="rId4" imgW="8254879" imgH="5996315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39552" y="1033413"/>
                        <a:ext cx="8255000" cy="59959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459788" y="620713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7" name="Šipka doprava 6">
            <a:hlinkClick r:id="rId6" action="ppaction://hlinksldjump"/>
          </p:cNvPr>
          <p:cNvSpPr/>
          <p:nvPr/>
        </p:nvSpPr>
        <p:spPr>
          <a:xfrm rot="16200000">
            <a:off x="396082" y="405606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3131841" y="3715221"/>
            <a:ext cx="5832772" cy="25449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mtClean="0"/>
              <a:t> </a:t>
            </a:r>
            <a:endParaRPr lang="cs-CZ"/>
          </a:p>
        </p:txBody>
      </p:sp>
      <p:sp>
        <p:nvSpPr>
          <p:cNvPr id="2054" name="TextovéPole 9"/>
          <p:cNvSpPr txBox="1">
            <a:spLocks noChangeArrowheads="1"/>
          </p:cNvSpPr>
          <p:nvPr/>
        </p:nvSpPr>
        <p:spPr bwMode="auto">
          <a:xfrm>
            <a:off x="1294271" y="6165304"/>
            <a:ext cx="7200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Lze krátit zlomek a pak sečíst</a:t>
            </a:r>
            <a:endParaRPr lang="cs-CZ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Obdélník 24"/>
          <p:cNvSpPr/>
          <p:nvPr/>
        </p:nvSpPr>
        <p:spPr>
          <a:xfrm>
            <a:off x="5220072" y="1556792"/>
            <a:ext cx="1080120" cy="6396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8519006" y="2210746"/>
            <a:ext cx="359396" cy="25449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mtClean="0"/>
              <a:t>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6291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3233539"/>
              </p:ext>
            </p:extLst>
          </p:nvPr>
        </p:nvGraphicFramePr>
        <p:xfrm>
          <a:off x="539552" y="1033413"/>
          <a:ext cx="8255000" cy="5995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260" name="Documento" r:id="rId4" imgW="8254879" imgH="5996315" progId="Word.Document.12">
                  <p:embed/>
                </p:oleObj>
              </mc:Choice>
              <mc:Fallback>
                <p:oleObj name="Documento" r:id="rId4" imgW="8254879" imgH="5996315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39552" y="1033413"/>
                        <a:ext cx="8255000" cy="59959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459788" y="620713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7" name="Šipka doprava 6">
            <a:hlinkClick r:id="rId6" action="ppaction://hlinksldjump"/>
          </p:cNvPr>
          <p:cNvSpPr/>
          <p:nvPr/>
        </p:nvSpPr>
        <p:spPr>
          <a:xfrm rot="16200000">
            <a:off x="396082" y="405606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8676455" y="4031406"/>
            <a:ext cx="885391" cy="25449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mtClean="0"/>
              <a:t> </a:t>
            </a:r>
            <a:endParaRPr lang="cs-CZ"/>
          </a:p>
        </p:txBody>
      </p:sp>
      <p:sp>
        <p:nvSpPr>
          <p:cNvPr id="2054" name="TextovéPole 9"/>
          <p:cNvSpPr txBox="1">
            <a:spLocks noChangeArrowheads="1"/>
          </p:cNvSpPr>
          <p:nvPr/>
        </p:nvSpPr>
        <p:spPr bwMode="auto">
          <a:xfrm>
            <a:off x="1294271" y="6165304"/>
            <a:ext cx="7200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Získali jsme hodnotu výrazu pro zadané x</a:t>
            </a:r>
            <a:endParaRPr lang="cs-CZ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Obdélník 24"/>
          <p:cNvSpPr/>
          <p:nvPr/>
        </p:nvSpPr>
        <p:spPr>
          <a:xfrm>
            <a:off x="5220072" y="1556792"/>
            <a:ext cx="1080120" cy="6396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8519006" y="2210746"/>
            <a:ext cx="359396" cy="25449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mtClean="0"/>
              <a:t>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102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1454542"/>
              </p:ext>
            </p:extLst>
          </p:nvPr>
        </p:nvGraphicFramePr>
        <p:xfrm>
          <a:off x="967605" y="782712"/>
          <a:ext cx="8716963" cy="6462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7" name="Documento" r:id="rId4" imgW="8716243" imgH="6463059" progId="Word.Document.12">
                  <p:embed/>
                </p:oleObj>
              </mc:Choice>
              <mc:Fallback>
                <p:oleObj name="Documento" r:id="rId4" imgW="8716243" imgH="6463059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67605" y="782712"/>
                        <a:ext cx="8716963" cy="64627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459788" y="620713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7" name="Šipka doprava 6">
            <a:hlinkClick r:id="rId6" action="ppaction://hlinksldjump"/>
          </p:cNvPr>
          <p:cNvSpPr/>
          <p:nvPr/>
        </p:nvSpPr>
        <p:spPr>
          <a:xfrm rot="16200000">
            <a:off x="396082" y="405606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1115616" y="3501008"/>
            <a:ext cx="7632847" cy="28803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7174" name="TextovéPole 9"/>
          <p:cNvSpPr txBox="1">
            <a:spLocks noChangeArrowheads="1"/>
          </p:cNvSpPr>
          <p:nvPr/>
        </p:nvSpPr>
        <p:spPr bwMode="auto">
          <a:xfrm>
            <a:off x="1259632" y="4563120"/>
            <a:ext cx="640809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Do výrazu dosadíme zadanou hodnotu</a:t>
            </a:r>
            <a:endParaRPr lang="cs-CZ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7235788" y="1844824"/>
            <a:ext cx="1512676" cy="16561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2" name="Obdélník 11"/>
          <p:cNvSpPr/>
          <p:nvPr/>
        </p:nvSpPr>
        <p:spPr>
          <a:xfrm>
            <a:off x="3491880" y="1691817"/>
            <a:ext cx="4256855" cy="17281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657</TotalTime>
  <Words>270</Words>
  <Application>Microsoft Office PowerPoint</Application>
  <PresentationFormat>Předvádění na obrazovce (4:3)</PresentationFormat>
  <Paragraphs>109</Paragraphs>
  <Slides>27</Slides>
  <Notes>1</Notes>
  <HiddenSlides>0</HiddenSlides>
  <MMClips>0</MMClips>
  <ScaleCrop>false</ScaleCrop>
  <HeadingPairs>
    <vt:vector size="8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27</vt:i4>
      </vt:variant>
    </vt:vector>
  </HeadingPairs>
  <TitlesOfParts>
    <vt:vector size="33" baseType="lpstr">
      <vt:lpstr>Arial</vt:lpstr>
      <vt:lpstr>Calibri</vt:lpstr>
      <vt:lpstr>Times New Roman</vt:lpstr>
      <vt:lpstr>Motiv sady Office</vt:lpstr>
      <vt:lpstr>Documento</vt:lpstr>
      <vt:lpstr>Dokument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Petr</dc:creator>
  <cp:lastModifiedBy>kucera</cp:lastModifiedBy>
  <cp:revision>81</cp:revision>
  <dcterms:created xsi:type="dcterms:W3CDTF">2013-03-31T20:11:56Z</dcterms:created>
  <dcterms:modified xsi:type="dcterms:W3CDTF">2014-06-15T12:58:20Z</dcterms:modified>
</cp:coreProperties>
</file>